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6" r:id="rId6"/>
    <p:sldId id="271" r:id="rId7"/>
    <p:sldId id="272" r:id="rId8"/>
    <p:sldId id="273" r:id="rId9"/>
    <p:sldId id="269" r:id="rId10"/>
    <p:sldId id="275" r:id="rId11"/>
    <p:sldId id="27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8B6"/>
    <a:srgbClr val="660066"/>
    <a:srgbClr val="1AC02E"/>
    <a:srgbClr val="D1FC8C"/>
    <a:srgbClr val="E6C5FB"/>
    <a:srgbClr val="EDB8FE"/>
    <a:srgbClr val="FFFFFF"/>
    <a:srgbClr val="441C54"/>
    <a:srgbClr val="000000"/>
    <a:srgbClr val="BDE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46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943" y="2227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" name="Рисунок 19" descr="Antu_applications-education-scie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9" y="4804228"/>
            <a:ext cx="1792511" cy="1792511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5985406"/>
            <a:ext cx="2149514" cy="608548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562600"/>
            <a:ext cx="2365703" cy="301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1295400"/>
            <a:ext cx="81689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</a:t>
            </a: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ОГЭ-2020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биологии.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задания</a:t>
            </a:r>
            <a:endParaRPr lang="ru-RU" sz="5400" b="1" cap="none" spc="0" dirty="0">
              <a:ln w="1905">
                <a:solidFill>
                  <a:srgbClr val="660066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46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943" y="2227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" y="1092200"/>
            <a:ext cx="81689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</a:t>
            </a: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ОГЭ-2020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биологии.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задания</a:t>
            </a:r>
            <a:endParaRPr lang="ru-RU" sz="5400" b="1" cap="none" spc="0" dirty="0">
              <a:ln w="1905">
                <a:solidFill>
                  <a:srgbClr val="660066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Antu_applications-education-scie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9" y="4804228"/>
            <a:ext cx="1792511" cy="1792511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5934606"/>
            <a:ext cx="2149514" cy="608548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5511800"/>
            <a:ext cx="2365703" cy="30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1447800"/>
            <a:ext cx="9144000" cy="43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подготовки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презентации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использован шаблон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сайта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free-office.net/</a:t>
            </a:r>
            <a:r>
              <a:rPr kumimoji="0" lang="en-US" sz="5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shablony-powerpoint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686753" y="3835029"/>
            <a:ext cx="5068389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01" y="3272"/>
              <a:ext cx="19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Новые задания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697640" y="4771200"/>
            <a:ext cx="5105400" cy="555625"/>
            <a:chOff x="1248" y="3230"/>
            <a:chExt cx="3216" cy="350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gray">
            <a:xfrm>
              <a:off x="1787" y="3272"/>
              <a:ext cx="26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Условия экзамена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697641" y="2877084"/>
            <a:ext cx="5057501" cy="555625"/>
            <a:chOff x="1248" y="3230"/>
            <a:chExt cx="3216" cy="350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gray">
            <a:xfrm>
              <a:off x="1814" y="3272"/>
              <a:ext cx="22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Разделы предмета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41183" y="1973571"/>
            <a:ext cx="5013959" cy="555625"/>
            <a:chOff x="1248" y="3230"/>
            <a:chExt cx="3216" cy="350"/>
          </a:xfrm>
        </p:grpSpPr>
        <p:sp>
          <p:nvSpPr>
            <p:cNvPr id="3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9238B6"/>
                  </a:solidFill>
                </a:ln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gray">
            <a:xfrm>
              <a:off x="1753" y="3272"/>
              <a:ext cx="24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Первичный балл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4" name="Рисунок 43" descr="purepng.com-microscopemicroscopeinstrumentsmallmicroscopy-1701527908835amqw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369" y="1326059"/>
            <a:ext cx="4626425" cy="553193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82475" y="182635"/>
            <a:ext cx="6513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изменилось?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3400"/>
            <a:ext cx="1814871" cy="513807"/>
          </a:xfrm>
          <a:prstGeom prst="rect">
            <a:avLst/>
          </a:prstGeom>
          <a:noFill/>
        </p:spPr>
      </p:pic>
      <p:pic>
        <p:nvPicPr>
          <p:cNvPr id="2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700" y="199381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818" y="1058049"/>
            <a:ext cx="4290954" cy="499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75" y="97970"/>
            <a:ext cx="7886700" cy="111873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Первичный балл</a:t>
            </a:r>
            <a:endParaRPr lang="en-US" sz="5400" b="1" dirty="0">
              <a:solidFill>
                <a:srgbClr val="9238B6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4" name="Рисунок 33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17" y="1090705"/>
            <a:ext cx="4290954" cy="4994410"/>
          </a:xfrm>
          <a:prstGeom prst="rect">
            <a:avLst/>
          </a:prstGeom>
        </p:spPr>
      </p:pic>
      <p:sp>
        <p:nvSpPr>
          <p:cNvPr id="36" name="Содержимое 2"/>
          <p:cNvSpPr>
            <a:spLocks noGrp="1"/>
          </p:cNvSpPr>
          <p:nvPr>
            <p:ph idx="1"/>
          </p:nvPr>
        </p:nvSpPr>
        <p:spPr>
          <a:xfrm>
            <a:off x="620494" y="2065117"/>
            <a:ext cx="3766449" cy="347571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ОГЭ-2020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26 заданий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5 – указать один ответ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 16 – написать перечень ответов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 5 – дать развернутый ответ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Всего: 48 баллов</a:t>
            </a:r>
          </a:p>
          <a:p>
            <a:pPr algn="ctr">
              <a:buNone/>
            </a:pPr>
            <a:endParaRPr lang="ru-RU" dirty="0" smtClean="0">
              <a:solidFill>
                <a:srgbClr val="9238B6"/>
              </a:solidFill>
            </a:endParaRPr>
          </a:p>
          <a:p>
            <a:pPr>
              <a:buNone/>
            </a:pPr>
            <a:endParaRPr lang="ru-RU" dirty="0">
              <a:solidFill>
                <a:srgbClr val="9238B6"/>
              </a:solidFill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5236028" y="2002971"/>
            <a:ext cx="3200401" cy="261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238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4757056" y="2013858"/>
            <a:ext cx="3940629" cy="40168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ОГЭ-2019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32 задания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22 – указать один ответ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6 – написать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перечень ответов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4 – дать развернутый ответ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Всего: 46 баллов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8775" indent="-358775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трелка влево 37"/>
          <p:cNvSpPr/>
          <p:nvPr/>
        </p:nvSpPr>
        <p:spPr>
          <a:xfrm rot="19338314" flipH="1">
            <a:off x="522768" y="5523905"/>
            <a:ext cx="1759489" cy="1077683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НОВОЕ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6201419"/>
            <a:ext cx="1814871" cy="513807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324600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FC8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5947" y="180004"/>
            <a:ext cx="7062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Разделы предмета</a:t>
            </a:r>
            <a:endParaRPr lang="ru-RU" sz="4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3029" y="1534635"/>
          <a:ext cx="8403770" cy="46063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88012"/>
                <a:gridCol w="2613301"/>
                <a:gridCol w="2602457"/>
              </a:tblGrid>
              <a:tr h="36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Содержательные разделы</a:t>
                      </a:r>
                      <a:endParaRPr lang="ru-RU" sz="1600" b="1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Количество заданий</a:t>
                      </a:r>
                      <a:endParaRPr lang="ru-RU" sz="1600" b="1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Было</a:t>
                      </a:r>
                      <a:endParaRPr lang="ru-RU" sz="1600" b="1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Стало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Биология как наука. Методы биологии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1 – 4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7 – 8</a:t>
                      </a:r>
                      <a:endParaRPr lang="ru-RU" sz="120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733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Система, многообразие </a:t>
                      </a: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эволюция живой природы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6 – 10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7 – 8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Организм человека </a:t>
                      </a: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его здоровье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12 – 17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11 – 12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Взаимосвязи </a:t>
                      </a:r>
                      <a: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организмов</a:t>
                      </a:r>
                      <a:b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окружающей среды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6 – 10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Признаки живых организмов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4 – 10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Итого</a:t>
                      </a:r>
                      <a:endParaRPr lang="ru-RU" sz="120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32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26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0370" y="1006929"/>
            <a:ext cx="8372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Разработчики в ОГЭ-2020 убирают 2 предметных раздела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240969"/>
            <a:ext cx="1675171" cy="474257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152400" y="1447800"/>
            <a:ext cx="5786024" cy="50992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перспективных КИМ по биологии есть новые задания, которых в текущей версии нет.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«Система, многообразие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и эволюция живой природы»  изменили. В него добавили 5 заданий.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Блок«Анатомия» потребует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 участников подробного ответа.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3 задания проверяют, как ученик применяет свои знания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поставленной ситуации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7171" y="97970"/>
            <a:ext cx="6868886" cy="111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Новые</a:t>
            </a:r>
            <a:r>
              <a:rPr kumimoji="0" lang="ru-RU" sz="5400" b="1" i="0" u="none" strike="noStrike" kern="1200" cap="none" spc="0" normalizeH="0" noProof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задания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238B6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purepng.com-microscopemicroscopeinstrumentsmallmicroscopy-1701527908835amqw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914400"/>
            <a:ext cx="4515501" cy="5399304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6019"/>
            <a:ext cx="1814871" cy="513807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6311900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White_Sticky_Note_PNG_Clip_Art-23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0" y="609600"/>
            <a:ext cx="1968500" cy="229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441" t="21163" r="58721" b="55891"/>
          <a:stretch>
            <a:fillRect/>
          </a:stretch>
        </p:blipFill>
        <p:spPr bwMode="auto">
          <a:xfrm>
            <a:off x="152400" y="1066800"/>
            <a:ext cx="5688651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White_Sticky_Note_PNG_Clip_Art-23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31" y="3325136"/>
            <a:ext cx="2679870" cy="311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965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sz="4000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 l="2151" t="13488" r="57287" b="48372"/>
          <a:stretch>
            <a:fillRect/>
          </a:stretch>
        </p:blipFill>
        <p:spPr bwMode="auto">
          <a:xfrm>
            <a:off x="2971800" y="2971800"/>
            <a:ext cx="5606142" cy="325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6200" y="3886200"/>
            <a:ext cx="2775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«Система, многообразие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и эволюция живой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природы» </a:t>
            </a:r>
            <a:endParaRPr lang="ru-RU" sz="2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00800" y="1098399"/>
            <a:ext cx="22968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Это новые </a:t>
            </a: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задания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 форме 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и типу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1" y="6309175"/>
            <a:ext cx="1600200" cy="453032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4008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4" y="1"/>
            <a:ext cx="7886700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sz="4800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24" t="20930" r="59338" b="19747"/>
          <a:stretch>
            <a:fillRect/>
          </a:stretch>
        </p:blipFill>
        <p:spPr bwMode="auto">
          <a:xfrm>
            <a:off x="3254829" y="1066800"/>
            <a:ext cx="5606143" cy="542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hite_Sticky_Note_PNG_Clip_Art-23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272" y="1623753"/>
            <a:ext cx="2832269" cy="32965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514" y="2234976"/>
            <a:ext cx="2340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«Система, многообразие и эволюция живой природы» </a:t>
            </a:r>
            <a:endParaRPr lang="ru-RU" sz="2400" dirty="0"/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0"/>
            <a:ext cx="1814871" cy="513807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4885" y="1273486"/>
            <a:ext cx="2709115" cy="46612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«Анатомия» потребует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 участников подробного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ответа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Два задания проверяют,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как ученики применяют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свои знания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конкретной ситуации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7764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90" t="25916" r="60088" b="51820"/>
          <a:stretch>
            <a:fillRect/>
          </a:stretch>
        </p:blipFill>
        <p:spPr bwMode="auto">
          <a:xfrm>
            <a:off x="152400" y="1143000"/>
            <a:ext cx="6461760" cy="257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599" t="42658" r="60285" b="40010"/>
          <a:stretch>
            <a:fillRect/>
          </a:stretch>
        </p:blipFill>
        <p:spPr bwMode="auto">
          <a:xfrm>
            <a:off x="152400" y="3829050"/>
            <a:ext cx="646176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172200"/>
            <a:ext cx="1814871" cy="513807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4008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FC8C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4290" y="163675"/>
            <a:ext cx="7062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Условия экзамена</a:t>
            </a:r>
            <a:endParaRPr lang="ru-RU" sz="4400" dirty="0"/>
          </a:p>
        </p:txBody>
      </p:sp>
      <p:pic>
        <p:nvPicPr>
          <p:cNvPr id="6" name="Рисунок 5" descr="30829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2000" contrast="22000"/>
          </a:blip>
          <a:stretch>
            <a:fillRect/>
          </a:stretch>
        </p:blipFill>
        <p:spPr>
          <a:xfrm>
            <a:off x="2455837" y="2176436"/>
            <a:ext cx="4033864" cy="40338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2667000"/>
            <a:ext cx="2405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660066"/>
                </a:solidFill>
                <a:latin typeface="Georgia" pitchFamily="18" charset="0"/>
              </a:rPr>
              <a:t>Будет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660066"/>
                </a:solidFill>
                <a:latin typeface="Georgia" pitchFamily="18" charset="0"/>
              </a:rPr>
              <a:t>150 минут</a:t>
            </a:r>
            <a:endParaRPr lang="ru-RU" sz="3600" b="1" dirty="0">
              <a:solidFill>
                <a:srgbClr val="66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2667000"/>
            <a:ext cx="2405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1AC02E"/>
                </a:solidFill>
                <a:latin typeface="Georgia" pitchFamily="18" charset="0"/>
              </a:rPr>
              <a:t>Сейчас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1AC02E"/>
                </a:solidFill>
                <a:latin typeface="Georgia" pitchFamily="18" charset="0"/>
              </a:rPr>
              <a:t>180 минут</a:t>
            </a:r>
          </a:p>
          <a:p>
            <a:pPr>
              <a:buNone/>
            </a:pPr>
            <a:endParaRPr lang="ru-RU" sz="36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66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066800"/>
            <a:ext cx="7979229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rgbClr val="1AC02E"/>
                </a:solidFill>
                <a:latin typeface="Georgia" pitchFamily="18" charset="0"/>
              </a:rPr>
              <a:t>Участники ОГЭ берут с собой </a:t>
            </a:r>
          </a:p>
          <a:p>
            <a:pPr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rgbClr val="1AC02E"/>
                </a:solidFill>
                <a:latin typeface="Georgia" pitchFamily="18" charset="0"/>
              </a:rPr>
              <a:t>линейку и непрограммируемый калькулятор</a:t>
            </a:r>
          </a:p>
          <a:p>
            <a:pPr algn="ctr">
              <a:lnSpc>
                <a:spcPct val="130000"/>
              </a:lnSpc>
              <a:buNone/>
            </a:pPr>
            <a:endParaRPr lang="ru-RU" sz="2400" b="1" dirty="0" smtClean="0">
              <a:solidFill>
                <a:srgbClr val="1AC02E"/>
              </a:solidFill>
              <a:latin typeface="Georgia" pitchFamily="18" charset="0"/>
            </a:endParaRPr>
          </a:p>
          <a:p>
            <a:pPr algn="ctr">
              <a:lnSpc>
                <a:spcPct val="130000"/>
              </a:lnSpc>
              <a:buNone/>
            </a:pP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1511300" y="4470400"/>
            <a:ext cx="6400800" cy="1139368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Время на экзамен сократят на полчаса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96000"/>
            <a:ext cx="1814871" cy="513807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2484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192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Book Antiqua</vt:lpstr>
      <vt:lpstr>Calibri Light</vt:lpstr>
      <vt:lpstr>Arial</vt:lpstr>
      <vt:lpstr>Wingdings</vt:lpstr>
      <vt:lpstr>Georgia</vt:lpstr>
      <vt:lpstr>Times New Roman</vt:lpstr>
      <vt:lpstr>Office Theme</vt:lpstr>
      <vt:lpstr>Презентация PowerPoint</vt:lpstr>
      <vt:lpstr>Презентация PowerPoint</vt:lpstr>
      <vt:lpstr>Первичный балл</vt:lpstr>
      <vt:lpstr>Презентация PowerPoint</vt:lpstr>
      <vt:lpstr>Презентация PowerPoint</vt:lpstr>
      <vt:lpstr>Примеры новых заданий</vt:lpstr>
      <vt:lpstr>Примеры новых заданий</vt:lpstr>
      <vt:lpstr>Примеры новых заданий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54</cp:revision>
  <dcterms:created xsi:type="dcterms:W3CDTF">2018-09-04T12:10:47Z</dcterms:created>
  <dcterms:modified xsi:type="dcterms:W3CDTF">2019-01-26T19:51:34Z</dcterms:modified>
</cp:coreProperties>
</file>