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8"/>
  </p:notesMasterIdLst>
  <p:handoutMasterIdLst>
    <p:handoutMasterId r:id="rId39"/>
  </p:handoutMasterIdLst>
  <p:sldIdLst>
    <p:sldId id="547" r:id="rId2"/>
    <p:sldId id="615" r:id="rId3"/>
    <p:sldId id="616" r:id="rId4"/>
    <p:sldId id="582" r:id="rId5"/>
    <p:sldId id="617" r:id="rId6"/>
    <p:sldId id="619" r:id="rId7"/>
    <p:sldId id="620" r:id="rId8"/>
    <p:sldId id="613" r:id="rId9"/>
    <p:sldId id="614" r:id="rId10"/>
    <p:sldId id="583" r:id="rId11"/>
    <p:sldId id="609" r:id="rId12"/>
    <p:sldId id="561" r:id="rId13"/>
    <p:sldId id="570" r:id="rId14"/>
    <p:sldId id="584" r:id="rId15"/>
    <p:sldId id="504" r:id="rId16"/>
    <p:sldId id="564" r:id="rId17"/>
    <p:sldId id="567" r:id="rId18"/>
    <p:sldId id="589" r:id="rId19"/>
    <p:sldId id="588" r:id="rId20"/>
    <p:sldId id="568" r:id="rId21"/>
    <p:sldId id="590" r:id="rId22"/>
    <p:sldId id="585" r:id="rId23"/>
    <p:sldId id="573" r:id="rId24"/>
    <p:sldId id="562" r:id="rId25"/>
    <p:sldId id="591" r:id="rId26"/>
    <p:sldId id="592" r:id="rId27"/>
    <p:sldId id="593" r:id="rId28"/>
    <p:sldId id="595" r:id="rId29"/>
    <p:sldId id="596" r:id="rId30"/>
    <p:sldId id="597" r:id="rId31"/>
    <p:sldId id="598" r:id="rId32"/>
    <p:sldId id="602" r:id="rId33"/>
    <p:sldId id="610" r:id="rId34"/>
    <p:sldId id="618" r:id="rId35"/>
    <p:sldId id="599" r:id="rId36"/>
    <p:sldId id="605" r:id="rId37"/>
  </p:sldIdLst>
  <p:sldSz cx="9144000" cy="6858000" type="screen4x3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9900"/>
    <a:srgbClr val="240AE4"/>
    <a:srgbClr val="CCFFFF"/>
    <a:srgbClr val="FF3300"/>
    <a:srgbClr val="FF0075"/>
    <a:srgbClr val="FFFF99"/>
    <a:srgbClr val="990099"/>
    <a:srgbClr val="008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6" autoAdjust="0"/>
    <p:restoredTop sz="92832" autoAdjust="0"/>
  </p:normalViewPr>
  <p:slideViewPr>
    <p:cSldViewPr>
      <p:cViewPr varScale="1">
        <p:scale>
          <a:sx n="69" d="100"/>
          <a:sy n="69" d="100"/>
        </p:scale>
        <p:origin x="154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188F14A-9B0E-4C1D-AFC7-AF75E9537B09}" type="datetimeFigureOut">
              <a:rPr lang="ru-RU"/>
              <a:pPr>
                <a:defRPr/>
              </a:pPr>
              <a:t>27.11.2018</a:t>
            </a:fld>
            <a:endParaRPr lang="ru-RU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880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0BF1421-E1DD-4522-A074-1D25DFD85C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12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65A50C7-6113-438B-A637-1BE52FB724D1}" type="datetimeFigureOut">
              <a:rPr lang="ru-RU"/>
              <a:pPr>
                <a:defRPr/>
              </a:pPr>
              <a:t>27.11.2018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C9C3893-1148-432A-A82C-9D51F7D62B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368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mtClean="0"/>
              <a:t>Сайт ФИПИ – банк заданий (100% в ОГЭ)</a:t>
            </a:r>
            <a:endParaRPr lang="en-US" altLang="ru-RU" smtClean="0"/>
          </a:p>
          <a:p>
            <a:endParaRPr lang="ru-RU" alt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848ACA-3E5B-48E0-AC46-2126E778B85C}" type="slidenum">
              <a:rPr lang="ru-RU" altLang="ru-RU">
                <a:latin typeface="Calibri" panose="020F0502020204030204" pitchFamily="34" charset="0"/>
              </a:rPr>
              <a:pPr/>
              <a:t>2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229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5634038" y="6513513"/>
            <a:ext cx="43116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19" tIns="45759" rIns="91519" bIns="45759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46243E55-D9C6-453E-9095-08CB7F32EB8E}" type="slidenum">
              <a:rPr lang="ru-RU" altLang="ru-RU" sz="1200"/>
              <a:pPr algn="r" eaLnBrk="1" hangingPunct="1"/>
              <a:t>3</a:t>
            </a:fld>
            <a:endParaRPr lang="ru-RU" altLang="ru-RU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РИС – паспорт, СНИЛС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mtClean="0"/>
              <a:t>Методические рекомендации по проведению ГИА в 9-х классах в 2019 году – декабрь 2018</a:t>
            </a:r>
          </a:p>
        </p:txBody>
      </p:sp>
    </p:spTree>
    <p:extLst>
      <p:ext uri="{BB962C8B-B14F-4D97-AF65-F5344CB8AC3E}">
        <p14:creationId xmlns:p14="http://schemas.microsoft.com/office/powerpoint/2010/main" val="3697784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ADE33-038C-4D3E-BB7C-79019C65B71E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4340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994E926-D5BE-499A-9AFB-082D859CB116}" type="slidenum">
              <a:rPr lang="ru-RU" altLang="ru-RU">
                <a:latin typeface="Calibri" panose="020F0502020204030204" pitchFamily="34" charset="0"/>
              </a:rPr>
              <a:pPr/>
              <a:t>5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972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ADE33-038C-4D3E-BB7C-79019C65B71E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63842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ADE33-038C-4D3E-BB7C-79019C65B71E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4113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747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C09297-DB11-4054-87B2-2DE29DC40BBB}" type="slidenum">
              <a:rPr lang="ru-RU" altLang="ru-RU" smtClean="0"/>
              <a:pPr/>
              <a:t>19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3096886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ADE33-038C-4D3E-BB7C-79019C65B71E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4731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09E4CB0-9F29-4097-A5D5-1935EC08087B}" type="slidenum">
              <a:rPr lang="ru-RU" altLang="ru-RU">
                <a:latin typeface="Calibri" panose="020F0502020204030204" pitchFamily="34" charset="0"/>
              </a:rPr>
              <a:pPr/>
              <a:t>34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181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1B64AC7-0C92-41D2-BBD3-A6F91D46A6BC}" type="datetime1">
              <a:rPr lang="ru-RU" smtClean="0"/>
              <a:pPr>
                <a:defRPr/>
              </a:pPr>
              <a:t>27.11.2018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F82BB24-0CF2-48C9-9F3A-F933C1DEA1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B15AE1A-DE0F-4F43-BE66-DE41536A58F5}" type="datetime1">
              <a:rPr lang="ru-RU" smtClean="0"/>
              <a:pPr>
                <a:defRPr/>
              </a:pPr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7E5A0AD-86AE-4371-8812-2ADF3530DA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F5A5545-1699-4C8F-8419-EA841DC8DBC7}" type="datetime1">
              <a:rPr lang="ru-RU" smtClean="0"/>
              <a:pPr>
                <a:defRPr/>
              </a:pPr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4CB8595-E985-4F1A-A290-3FB4302D05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FC47E-61F1-4C85-A800-211ADEAA47DC}" type="datetimeFigureOut">
              <a:rPr lang="ru-RU"/>
              <a:pPr>
                <a:defRPr/>
              </a:pPr>
              <a:t>27.11.2018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A8AB8-24E1-4637-81EE-26171F844F2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80104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B2F0104-C187-4B05-A473-3F33A4AA0953}" type="datetime1">
              <a:rPr lang="ru-RU" smtClean="0"/>
              <a:pPr>
                <a:defRPr/>
              </a:pPr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92BD08D-1403-4433-B8FA-2804E06899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6F6C2A9-A441-46CA-90BE-188C06FBBA63}" type="datetime1">
              <a:rPr lang="ru-RU" smtClean="0"/>
              <a:pPr>
                <a:defRPr/>
              </a:pPr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67C887F-CAA0-4E0F-9F22-CCA3FBC73C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1A4AFEF-4970-4BB8-9C80-32C6975117AA}" type="datetime1">
              <a:rPr lang="ru-RU" smtClean="0"/>
              <a:pPr>
                <a:defRPr/>
              </a:pPr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73D558-6E03-4D3C-B3E2-E945F930D6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FEF68EF-BC65-44BB-9299-73E8B21848E9}" type="datetime1">
              <a:rPr lang="ru-RU" smtClean="0"/>
              <a:pPr>
                <a:defRPr/>
              </a:pPr>
              <a:t>27.11.2018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FA4EA8B-62E4-46DC-9384-B72F5571B59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BB3F91C-64F5-40AC-BCB7-CD998917656B}" type="datetime1">
              <a:rPr lang="ru-RU" smtClean="0"/>
              <a:pPr>
                <a:defRPr/>
              </a:pPr>
              <a:t>27.11.2018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08391F2-9306-42F6-8B7E-4A4E8214DD1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D2DF37B-11D0-4D2C-ACF8-99A66C19EB77}" type="datetime1">
              <a:rPr lang="ru-RU" smtClean="0"/>
              <a:pPr>
                <a:defRPr/>
              </a:pPr>
              <a:t>27.11.2018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1633FA6-3FF9-4AF8-BF32-90B6453CAA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32EBBC8-4E94-44E6-B814-3EA42DB5132C}" type="datetime1">
              <a:rPr lang="ru-RU" smtClean="0"/>
              <a:pPr>
                <a:defRPr/>
              </a:pPr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81E6049-20F9-4475-A699-B1E8241E589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F8794CC-75E9-4372-B53B-9FBEADF30162}" type="datetime1">
              <a:rPr lang="ru-RU" smtClean="0"/>
              <a:pPr>
                <a:defRPr/>
              </a:pPr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D8A0E1A-2DC4-4C91-BFDE-11F64BA65A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8FB4CECB-3310-4BA2-A32E-8BB49D247149}" type="datetime1">
              <a:rPr lang="ru-RU" smtClean="0"/>
              <a:pPr>
                <a:defRPr/>
              </a:pPr>
              <a:t>27.11.2018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3E741D37-7770-4B16-A8D8-28391D028B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urok.ru/prezentaciya-roditelskogo-sobraniya-v-klasse-podgotovka-k-oge-2488219.html" TargetMode="External"/><Relationship Id="rId2" Type="http://schemas.openxmlformats.org/officeDocument/2006/relationships/hyperlink" Target="https://infourok.ru/prezentaciya-k-roditelskomu-sobraniyu-oge-3334690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yceum9.ru/news/roditelskoe_sobranie_po_provedeniju_itogovoj_attestacii_v_9_kh_klassakh_v_2019_godu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1450326" y="2276872"/>
            <a:ext cx="7472386" cy="2286016"/>
          </a:xfrm>
        </p:spPr>
        <p:txBody>
          <a:bodyPr>
            <a:noAutofit/>
          </a:bodyPr>
          <a:lstStyle/>
          <a:p>
            <a:pPr algn="ctr"/>
            <a:r>
              <a:rPr lang="ru-RU" alt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и формы проведения государственной итоговой аттестации выпускников 9 классов </a:t>
            </a:r>
            <a:br>
              <a:rPr lang="ru-RU" alt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alt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ru-RU" alt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alt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- 201</a:t>
            </a:r>
            <a:r>
              <a:rPr lang="ru-RU" alt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alt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учебном году</a:t>
            </a:r>
            <a:br>
              <a:rPr lang="ru-RU" alt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1374674"/>
            <a:ext cx="61157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kern="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РОДИТЕЛЬСКОЕ СОБРАНИЕ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475656" y="4869160"/>
            <a:ext cx="7498080" cy="1872208"/>
          </a:xfrm>
        </p:spPr>
        <p:txBody>
          <a:bodyPr>
            <a:normAutofit/>
          </a:bodyPr>
          <a:lstStyle/>
          <a:p>
            <a:pPr marL="82296" indent="0" algn="r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ата проведения - 28.11.2018г.</a:t>
            </a:r>
          </a:p>
          <a:p>
            <a:pPr marL="82296" indent="0" algn="r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r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за проведение собрания – </a:t>
            </a:r>
          </a:p>
          <a:p>
            <a:pPr marL="82296" indent="0" algn="r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классный руководитель 9 класса Стефутина Ирина Викторовна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99792" y="332656"/>
            <a:ext cx="5180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ООШ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п.Тельмана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Моздокского р-на РСО-А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44929" y="1805939"/>
            <a:ext cx="802838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ru-RU" sz="2800" b="1" i="1" dirty="0" smtClean="0">
                <a:solidFill>
                  <a:srgbClr val="002060"/>
                </a:solidFill>
              </a:rPr>
              <a:t>                        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 допуске к государственной итоговой аттестации принимается педагогическим советом образовательной организации и оформляется распорядительным актом образовательной организации не позднее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мая текущего года. 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35896" y="404664"/>
            <a:ext cx="5328592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Участники ОГЭ</a:t>
            </a:r>
            <a:endParaRPr lang="ru-RU" sz="5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d:\Desktop\рабочий стол, 2016-2017 уч. год\Аналитика\1 четверть 2016-2017 уч. год\3315789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960"/>
            <a:ext cx="3024386" cy="227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633FA6-3FF9-4AF8-BF32-90B6453CAA2A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88640"/>
            <a:ext cx="7272808" cy="1077218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0" normalizeH="0" baseline="0" noProof="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предварительном выборе экзаменов на </a:t>
            </a:r>
            <a:r>
              <a:rPr kumimoji="0" lang="ru-RU" altLang="ru-RU" sz="3200" b="1" i="0" u="none" strike="noStrike" kern="0" normalizeH="0" baseline="0" noProof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ОГЭ-2019</a:t>
            </a:r>
            <a:endParaRPr kumimoji="0" lang="ru-RU" sz="3200" b="1" i="0" u="none" strike="noStrike" kern="0" normalizeH="0" baseline="0" noProof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407130"/>
              </p:ext>
            </p:extLst>
          </p:nvPr>
        </p:nvGraphicFramePr>
        <p:xfrm>
          <a:off x="1148287" y="1484784"/>
          <a:ext cx="7744194" cy="4464496"/>
        </p:xfrm>
        <a:graphic>
          <a:graphicData uri="http://schemas.openxmlformats.org/drawingml/2006/table">
            <a:tbl>
              <a:tblPr/>
              <a:tblGrid>
                <a:gridCol w="2271585"/>
                <a:gridCol w="2016224"/>
                <a:gridCol w="3456385"/>
              </a:tblGrid>
              <a:tr h="99043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</a:tr>
              <a:tr h="958362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выпускники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Воронкова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Наталья Дмитриевна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83856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выпускники</a:t>
                      </a:r>
                    </a:p>
                    <a:p>
                      <a:pPr algn="ctr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Ермолина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Мария Ильинична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83856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выпускники</a:t>
                      </a:r>
                    </a:p>
                    <a:p>
                      <a:pPr algn="ctr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Кесель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Анна Петровна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83856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 </a:t>
                      </a:r>
                      <a:endParaRPr lang="ru-RU" sz="2000" b="1" i="0" u="none" strike="noStrik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выпускники</a:t>
                      </a:r>
                    </a:p>
                    <a:p>
                      <a:pPr algn="ctr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Стефутина Ирина Викторовна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484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/>
          </p:cNvSpPr>
          <p:nvPr>
            <p:ph idx="1"/>
          </p:nvPr>
        </p:nvSpPr>
        <p:spPr>
          <a:xfrm>
            <a:off x="1115616" y="1600200"/>
            <a:ext cx="8028384" cy="4708525"/>
          </a:xfr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93663" indent="0" algn="just">
              <a:lnSpc>
                <a:spcPct val="80000"/>
              </a:lnSpc>
              <a:buFont typeface="Arial" charset="0"/>
              <a:buNone/>
            </a:pPr>
            <a:r>
              <a:rPr lang="ru-RU" sz="2800" b="1" dirty="0" smtClean="0">
                <a:latin typeface="Times New Roman" pitchFamily="18" charset="0"/>
              </a:rPr>
              <a:t>   </a:t>
            </a:r>
            <a:r>
              <a:rPr lang="ru-RU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вправе изменить (дополнить) перечень указанных в заявлении экзаменов только при наличии у них уважительных причин (болезни или иных обстоятельств, подтвержденных документально).</a:t>
            </a:r>
          </a:p>
          <a:p>
            <a:pPr marL="93663" indent="0">
              <a:lnSpc>
                <a:spcPct val="80000"/>
              </a:lnSpc>
              <a:buFont typeface="Arial" charset="0"/>
              <a:buNone/>
            </a:pPr>
            <a:endParaRPr lang="ru-RU" sz="35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3663" indent="0" algn="just">
              <a:lnSpc>
                <a:spcPct val="80000"/>
              </a:lnSpc>
              <a:buFont typeface="Arial" charset="0"/>
              <a:buNone/>
            </a:pPr>
            <a:r>
              <a:rPr lang="ru-RU" sz="3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Обучающийся подает заявление в ГЭК с указанием измененного перечня учебных предметов и  с указанием причин изменения заявленного ранее перечня. </a:t>
            </a:r>
          </a:p>
          <a:p>
            <a:pPr marL="93663" indent="0">
              <a:lnSpc>
                <a:spcPct val="80000"/>
              </a:lnSpc>
              <a:buFont typeface="Arial" charset="0"/>
              <a:buNone/>
            </a:pP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marL="93663" indent="0" algn="ctr">
              <a:lnSpc>
                <a:spcPct val="80000"/>
              </a:lnSpc>
              <a:buFont typeface="Arial" charset="0"/>
              <a:buNone/>
            </a:pPr>
            <a:r>
              <a:rPr lang="ru-RU" sz="28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 Заявление подается не позднее чем за месяц до начала соответствующих экзаменов .</a:t>
            </a:r>
          </a:p>
        </p:txBody>
      </p:sp>
      <p:sp>
        <p:nvSpPr>
          <p:cNvPr id="4" name="Rectangle 2"/>
          <p:cNvSpPr txBox="1">
            <a:spLocks/>
          </p:cNvSpPr>
          <p:nvPr/>
        </p:nvSpPr>
        <p:spPr>
          <a:xfrm>
            <a:off x="1115616" y="0"/>
            <a:ext cx="7498080" cy="11430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Возможно изменение перечня выбранных предметов</a:t>
            </a:r>
            <a:endParaRPr kumimoji="0" lang="ru-RU" sz="5400" b="1" i="0" u="none" strike="noStrike" kern="1200" cap="none" spc="0" normalizeH="0" baseline="0" noProof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98509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340768"/>
            <a:ext cx="8388424" cy="4800600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Calibri" pitchFamily="34" charset="0"/>
              </a:rPr>
              <a:t>    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Единое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всех </a:t>
            </a:r>
            <a:r>
              <a:rPr lang="ru-RU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расписание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ОГЭ-9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экзаменов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каждому образовательному предмету ежегодно устанавливает соответствующий </a:t>
            </a:r>
            <a:r>
              <a:rPr lang="ru-RU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</a:t>
            </a:r>
            <a:r>
              <a:rPr lang="ru-RU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Просвещения</a:t>
            </a:r>
            <a:r>
              <a:rPr lang="ru-RU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Федерации. </a:t>
            </a: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51720" y="260648"/>
            <a:ext cx="589597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Расписание экзаменов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108088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88640"/>
            <a:ext cx="7056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endParaRPr lang="ru-RU" sz="3600" b="1" dirty="0" smtClean="0">
              <a:solidFill>
                <a:srgbClr val="C00000"/>
              </a:solidFill>
              <a:latin typeface="Franklin Gothic Dem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260648"/>
            <a:ext cx="64807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основного государственного экзамена</a:t>
            </a:r>
            <a:r>
              <a:rPr lang="ru-RU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1846154"/>
            <a:ext cx="42484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235 мин ( 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3ч 55 мин)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pPr>
              <a:defRPr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>
              <a:defRPr/>
            </a:pP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120 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 (2 ч)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 </a:t>
            </a:r>
            <a:endParaRPr lang="ru-RU" alt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Химия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>
              <a:defRPr/>
            </a:pP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150 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 (2 ч 30мин)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Информатика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ИКТ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220072" y="1700808"/>
            <a:ext cx="39239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180 мин (3 ч)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</a:t>
            </a:r>
            <a:endParaRPr lang="ru-RU" alt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 </a:t>
            </a:r>
            <a:endParaRPr lang="ru-RU" alt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120 </a:t>
            </a:r>
            <a:r>
              <a:rPr lang="ru-RU" alt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( 2ч)   </a:t>
            </a:r>
          </a:p>
          <a:p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Иностранный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 </a:t>
            </a:r>
          </a:p>
          <a:p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(на 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письменной части работы)</a:t>
            </a:r>
          </a:p>
          <a:p>
            <a:r>
              <a:rPr lang="ru-RU" alt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alt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 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время устного ответа </a:t>
            </a:r>
            <a:endParaRPr lang="ru-RU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1043608" y="-171400"/>
            <a:ext cx="8100392" cy="1570037"/>
          </a:xfrm>
        </p:spPr>
        <p:txBody>
          <a:bodyPr>
            <a:normAutofit/>
          </a:bodyPr>
          <a:lstStyle/>
          <a:p>
            <a:pPr algn="ctr"/>
            <a:r>
              <a:rPr lang="ru-RU" alt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проведения государственной итоговой аттестации</a:t>
            </a:r>
          </a:p>
        </p:txBody>
      </p:sp>
      <p:sp>
        <p:nvSpPr>
          <p:cNvPr id="23555" name="Rectangle 3"/>
          <p:cNvSpPr>
            <a:spLocks noGrp="1"/>
          </p:cNvSpPr>
          <p:nvPr>
            <p:ph idx="1"/>
          </p:nvPr>
        </p:nvSpPr>
        <p:spPr>
          <a:xfrm>
            <a:off x="971600" y="1124744"/>
            <a:ext cx="8172400" cy="5733256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altLang="ru-RU" sz="2200" dirty="0" smtClean="0">
                <a:cs typeface="Aparajita" pitchFamily="34" charset="0"/>
              </a:rPr>
              <a:t>        </a:t>
            </a:r>
            <a: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продолжительность экзаменов по учебным предметам </a:t>
            </a:r>
            <a:r>
              <a:rPr lang="ru-RU" altLang="ru-RU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включается время</a:t>
            </a:r>
            <a: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выделенное на подготовительные мероприятия (инструктаж обучающихся,  вскрытие пакетов с экзаменационными материалами, заполнение регистрационных полей экзаменационной работы, настройка технических средств)</a:t>
            </a: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1115616" y="214313"/>
            <a:ext cx="7542608" cy="1582737"/>
          </a:xfrm>
        </p:spPr>
        <p:txBody>
          <a:bodyPr anchor="ctr">
            <a:noAutofit/>
          </a:bodyPr>
          <a:lstStyle/>
          <a:p>
            <a:pPr algn="ctr"/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</a:t>
            </a:r>
            <a:r>
              <a:rPr lang="ru-RU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</a:t>
            </a:r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итоговой аттестации </a:t>
            </a:r>
            <a:r>
              <a:rPr lang="ru-RU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выпускников </a:t>
            </a:r>
            <a:r>
              <a:rPr lang="ru-RU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IХ </a:t>
            </a:r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 </a:t>
            </a:r>
            <a:b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1187624" y="1988840"/>
            <a:ext cx="8136904" cy="443711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800" dirty="0"/>
              <a:t>    </a:t>
            </a:r>
            <a:endParaRPr lang="ru-RU" sz="2800" dirty="0" smtClean="0"/>
          </a:p>
          <a:p>
            <a:pPr marL="82296" indent="0">
              <a:buNone/>
            </a:pPr>
            <a:r>
              <a:rPr lang="ru-RU" sz="2800" dirty="0" smtClean="0"/>
              <a:t>   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проведении экзаменов в каждой аудитории присутствуют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независимый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эксперт-наблюдатель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 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Организаторы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аудитории  осуществляют действия, задаваемые регламентом экзамена по конкретному предмету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экзаменационных работ осуществляется централизовано РЦОИ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1484784"/>
            <a:ext cx="7776864" cy="9361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 государственный  экзамен выпускники сдают в пунктах проведения экзаменов (ППЭ)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95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1115615" y="214313"/>
            <a:ext cx="7542609" cy="1582737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31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государственной итоговой аттестации выпускников </a:t>
            </a:r>
            <a:r>
              <a:rPr lang="ru-RU" sz="31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IХ </a:t>
            </a:r>
            <a:r>
              <a:rPr lang="ru-RU" sz="31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858250" cy="5257800"/>
          </a:xfrm>
        </p:spPr>
        <p:txBody>
          <a:bodyPr/>
          <a:lstStyle/>
          <a:p>
            <a:pPr algn="just" fontAlgn="t">
              <a:buFont typeface="Arial" charset="0"/>
              <a:buNone/>
            </a:pPr>
            <a:r>
              <a:rPr lang="ru-RU" b="1" smtClean="0"/>
              <a:t>    </a:t>
            </a:r>
            <a:endParaRPr lang="ru-RU" b="1" smtClean="0">
              <a:solidFill>
                <a:srgbClr val="002060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971600" y="1465232"/>
            <a:ext cx="8064896" cy="5392767"/>
          </a:xfrm>
          <a:prstGeom prst="rect">
            <a:avLst/>
          </a:prstGeom>
          <a:solidFill>
            <a:srgbClr val="FFFFCC"/>
          </a:soli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v"/>
              <a:tabLst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ОГЭ 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начинается в 10.00. Участникам напоминают правила выполнения экзаменационной работы.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v"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 присутствии участников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ОГЭ 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вскрывают запечатанные пакеты с экзаменационными материалами.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v"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ОГЭ 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заполняют регистрационные поля бланков.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v"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Организаторы объявляют о начале экзамена с указанием времени его окончания.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v"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ОГЭ 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приступают к выполнению заданий </a:t>
            </a:r>
            <a:r>
              <a:rPr kumimoji="0" lang="ru-RU" sz="2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КИМов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v"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По окончании экзамена, в присутствии участников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ОГЭ 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экзаменационные работы запечатывают.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v"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ОГЭ 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могут выходить из аудитории только по уважительной причине (в туалет, в медицинскую комнату) в сопровождении одного из организаторов, предварительно сдав бланки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ОГЭ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ответственному по аудитории.</a:t>
            </a:r>
            <a:endParaRPr kumimoji="0" lang="ru-RU" sz="20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15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8273" y="14001"/>
            <a:ext cx="79620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Экзаменационная работа выполняется учениками самостоятельно,  задавать какие-либо вопросы по содержанию работы не </a:t>
            </a:r>
            <a:r>
              <a:rPr lang="ru-RU" sz="3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разрешается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1043608" y="1187058"/>
            <a:ext cx="8118050" cy="5670942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62500" lnSpcReduction="20000"/>
          </a:bodyPr>
          <a:lstStyle/>
          <a:p>
            <a:pPr marL="365760" indent="-283464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</a:pPr>
            <a:r>
              <a:rPr lang="ru-RU" sz="2800" b="1" i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</a:t>
            </a:r>
          </a:p>
          <a:p>
            <a:pPr marL="365760" indent="-283464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</a:pPr>
            <a:r>
              <a:rPr lang="ru-RU" sz="2800" b="1" i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     </a:t>
            </a:r>
            <a:r>
              <a:rPr lang="ru-RU" sz="38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проведения экзамена ученики </a:t>
            </a:r>
            <a:r>
              <a:rPr lang="ru-RU" sz="3800" b="1" i="1" u="sng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должны:</a:t>
            </a:r>
            <a:endParaRPr kumimoji="0" lang="ru-RU" sz="3800" b="1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общаться друг с другом;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свободно перемещаться по аудитории и ППЭ без указания организаторов;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пользоваться мобильными телефонами, электронно-вычислительными устройствами и справочными материалами </a:t>
            </a: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(за </a:t>
            </a: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исключением утвержденных дополнительных устройств и </a:t>
            </a: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материалов).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При нарушении порядка проведения </a:t>
            </a:r>
            <a:r>
              <a:rPr lang="ru-RU" sz="3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ОГЭ</a:t>
            </a: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и отказе от его соблюдения организаторы </a:t>
            </a:r>
            <a:r>
              <a:rPr kumimoji="0" lang="ru-RU" sz="3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удаляют </a:t>
            </a: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 </a:t>
            </a:r>
            <a:r>
              <a:rPr lang="ru-RU" sz="3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ОГЭ</a:t>
            </a: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с экзамена.</a:t>
            </a:r>
          </a:p>
          <a:p>
            <a:pPr marL="365760" indent="-283464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3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ГЭК принимает решение об </a:t>
            </a:r>
            <a:r>
              <a:rPr lang="ru-RU" sz="3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аннулировании результатов </a:t>
            </a:r>
            <a:r>
              <a:rPr lang="ru-RU" sz="3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ОГЭ обучающегося по соответствующему учебному предмету.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Прямоугольник 1"/>
          <p:cNvSpPr>
            <a:spLocks noChangeArrowheads="1"/>
          </p:cNvSpPr>
          <p:nvPr/>
        </p:nvSpPr>
        <p:spPr bwMode="auto">
          <a:xfrm>
            <a:off x="1043608" y="260648"/>
            <a:ext cx="79204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20040" lvl="0" indent="-320040" algn="ctr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ru-RU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экзаменах необходимо иметь при себе: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412776"/>
            <a:ext cx="8100392" cy="4883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rgbClr val="FF0000"/>
              </a:buClr>
              <a:buSzPct val="60000"/>
              <a:buFont typeface="Wingdings" pitchFamily="2" charset="2"/>
              <a:buChar char="Ø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itchFamily="18" charset="0"/>
              </a:rPr>
              <a:t>паспорт и ручку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черную гелиевую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320040" indent="-320040">
              <a:spcBef>
                <a:spcPts val="700"/>
              </a:spcBef>
              <a:buClr>
                <a:srgbClr val="FF0000"/>
              </a:buClr>
              <a:buSzPct val="60000"/>
              <a:buFont typeface="Wingdings" pitchFamily="2" charset="2"/>
              <a:buChar char="Ø"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математике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линейку;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20040" indent="-320040">
              <a:spcBef>
                <a:spcPts val="700"/>
              </a:spcBef>
              <a:buClr>
                <a:srgbClr val="FF0000"/>
              </a:buClr>
              <a:buSzPct val="60000"/>
              <a:buFont typeface="Wingdings" pitchFamily="2" charset="2"/>
              <a:buChar char="Ø"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физике, химии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непрограммируемый калькулятор, который должен обеспечивать арифметические вычисления (сложение, вычитание, умножение, деление, извлечение корня) и вычисление тригонометрических функций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ctg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arcsin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arcos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arctg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20040" indent="-320040">
              <a:spcBef>
                <a:spcPts val="700"/>
              </a:spcBef>
              <a:buClr>
                <a:srgbClr val="FF0000"/>
              </a:buClr>
              <a:buSzPct val="60000"/>
              <a:buFont typeface="Wingdings" pitchFamily="2" charset="2"/>
              <a:buChar char="Ø"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географии, биологии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линейку, непрограммируемый калькулятор;</a:t>
            </a: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Все остальное использовать на экзамене запрещено.  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случае нарушения установленного порядка участник удаляется с экзамена.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530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99" y="872232"/>
            <a:ext cx="1079500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4368" y="872232"/>
            <a:ext cx="1008063" cy="115252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Прямоугольник 3"/>
          <p:cNvSpPr>
            <a:spLocks noChangeArrowheads="1"/>
          </p:cNvSpPr>
          <p:nvPr/>
        </p:nvSpPr>
        <p:spPr bwMode="auto">
          <a:xfrm>
            <a:off x="936114" y="1052513"/>
            <a:ext cx="7885623" cy="569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2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2" algn="just">
              <a:spcAft>
                <a:spcPts val="1200"/>
              </a:spcAft>
              <a:buClr>
                <a:schemeClr val="tx1"/>
              </a:buClr>
              <a:buSzPct val="150000"/>
              <a:buFont typeface="Arial" panose="020B0604020202020204" pitchFamily="34" charset="0"/>
              <a:buNone/>
            </a:pPr>
            <a:r>
              <a:rPr lang="ru-RU" alt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ОГЭ (основной государственный экзамен) – </a:t>
            </a: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форма государственной итоговой аттестации по образовательным программам основного общего образования.</a:t>
            </a:r>
          </a:p>
          <a:p>
            <a:pPr lvl="2" algn="just">
              <a:spcAft>
                <a:spcPts val="1200"/>
              </a:spcAft>
              <a:buClr>
                <a:schemeClr val="tx1"/>
              </a:buClr>
              <a:buSzPct val="150000"/>
            </a:pPr>
            <a:r>
              <a:rPr lang="ru-RU" alt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ОГЭ</a:t>
            </a:r>
            <a:r>
              <a:rPr lang="ru-RU" altLang="ru-RU" sz="1900" dirty="0"/>
              <a:t> </a:t>
            </a: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собой форму организации экзаменов с использованием </a:t>
            </a:r>
            <a:r>
              <a:rPr lang="ru-RU" altLang="ru-RU" sz="19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заданий стандартизированной формы</a:t>
            </a: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выполнение которых позволяет установить уровень освоения федерального государственного стандарта основного общего образования.</a:t>
            </a:r>
          </a:p>
          <a:p>
            <a:pPr lvl="2" algn="just">
              <a:spcAft>
                <a:spcPts val="1200"/>
              </a:spcAft>
              <a:buClr>
                <a:schemeClr val="tx1"/>
              </a:buClr>
              <a:buSzPct val="150000"/>
              <a:buFont typeface="Arial" panose="020B0604020202020204" pitchFamily="34" charset="0"/>
              <a:buNone/>
            </a:pPr>
            <a:r>
              <a:rPr lang="ru-RU" alt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ГВЭ (государственный выпускной экзамен) – </a:t>
            </a: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форма государственной итоговой аттестации по образовательным программам основного общего образования для обучающихся с ОВЗ, инвалидов и детей-инвалидов.</a:t>
            </a:r>
          </a:p>
          <a:p>
            <a:pPr lvl="2" algn="just">
              <a:spcAft>
                <a:spcPts val="1200"/>
              </a:spcAft>
              <a:buClr>
                <a:schemeClr val="tx1"/>
              </a:buClr>
              <a:buSzPct val="150000"/>
              <a:buFont typeface="Arial" panose="020B0604020202020204" pitchFamily="34" charset="0"/>
              <a:buNone/>
            </a:pPr>
            <a:r>
              <a:rPr lang="ru-RU" alt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ГВЭ</a:t>
            </a:r>
            <a:r>
              <a:rPr lang="ru-RU" altLang="ru-RU" sz="1900" dirty="0"/>
              <a:t> </a:t>
            </a: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собой </a:t>
            </a:r>
            <a:r>
              <a:rPr lang="ru-RU" altLang="ru-RU" sz="19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 письменных и устных экзаменов с использованием текстов, тем, заданий и билетов</a:t>
            </a: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2" algn="just">
              <a:spcAft>
                <a:spcPts val="1200"/>
              </a:spcAft>
              <a:buClr>
                <a:schemeClr val="tx1"/>
              </a:buClr>
              <a:buSzPct val="150000"/>
              <a:buFont typeface="Arial" panose="020B0604020202020204" pitchFamily="34" charset="0"/>
              <a:buNone/>
            </a:pPr>
            <a:r>
              <a:rPr lang="ru-RU" alt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 </a:t>
            </a: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экзаменационные материалы</a:t>
            </a:r>
          </a:p>
          <a:p>
            <a:pPr lvl="2" algn="just">
              <a:spcAft>
                <a:spcPts val="1200"/>
              </a:spcAft>
              <a:buClr>
                <a:schemeClr val="tx1"/>
              </a:buClr>
              <a:buSzPct val="150000"/>
              <a:buFont typeface="Arial" panose="020B0604020202020204" pitchFamily="34" charset="0"/>
              <a:buNone/>
            </a:pPr>
            <a:r>
              <a:rPr lang="ru-RU" alt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ППЭ (пункт проведения экзамена)</a:t>
            </a:r>
          </a:p>
          <a:p>
            <a:pPr lvl="2" algn="just">
              <a:spcAft>
                <a:spcPts val="1200"/>
              </a:spcAft>
              <a:buClr>
                <a:schemeClr val="tx1"/>
              </a:buClr>
              <a:buSzPct val="150000"/>
              <a:buFont typeface="Arial" panose="020B0604020202020204" pitchFamily="34" charset="0"/>
              <a:buNone/>
            </a:pPr>
            <a:r>
              <a:rPr lang="ru-RU" alt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ГЭК (государственная экзаменационная комиссия)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8313" y="188913"/>
            <a:ext cx="8353425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Государственная итоговая аттестация </a:t>
            </a:r>
          </a:p>
          <a:p>
            <a:pPr algn="ctr">
              <a:defRPr/>
            </a:pPr>
            <a:r>
              <a:rPr lang="ru-RU" sz="2800" b="1" dirty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форме ОГЭ и ГВЭ </a:t>
            </a:r>
          </a:p>
        </p:txBody>
      </p:sp>
    </p:spTree>
    <p:extLst>
      <p:ext uri="{BB962C8B-B14F-4D97-AF65-F5344CB8AC3E}">
        <p14:creationId xmlns:p14="http://schemas.microsoft.com/office/powerpoint/2010/main" val="38337129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2060848"/>
            <a:ext cx="7920880" cy="360384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ru-RU" sz="3600" dirty="0" smtClean="0"/>
              <a:t>    </a:t>
            </a:r>
            <a:endParaRPr lang="ru-RU" sz="400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Математика: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справочные материалы</a:t>
            </a:r>
            <a:r>
              <a:rPr lang="ru-RU" dirty="0" smtClean="0">
                <a:latin typeface="Times New Roman" pitchFamily="18" charset="0"/>
              </a:rPr>
              <a:t> выдаются вместе с экзаменационными материалами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</a:rPr>
              <a:t>  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Русский язык: </a:t>
            </a:r>
            <a:r>
              <a:rPr lang="ru-RU" dirty="0" smtClean="0">
                <a:latin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рфографический словарь выдается организаторами. 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География: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географические атласы для 7, 8 и 9 классов выдаются организаторами.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188640"/>
            <a:ext cx="7146479" cy="1754326"/>
          </a:xfrm>
          <a:prstGeom prst="rect">
            <a:avLst/>
          </a:prstGeo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ngle"/>
          </a:sp3d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20040" lvl="0" indent="-320040" algn="ctr">
              <a:spcBef>
                <a:spcPts val="700"/>
              </a:spcBef>
              <a:buClr>
                <a:srgbClr val="EA157A"/>
              </a:buClr>
              <a:buSzPct val="60000"/>
              <a:defRPr/>
            </a:pPr>
            <a:r>
              <a:rPr lang="ru-RU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Дополнительные материалы и оборудование, используемые на экзамене в 9-х классах</a:t>
            </a: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80766" y="5213013"/>
            <a:ext cx="2463234" cy="164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81749401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331640" y="0"/>
            <a:ext cx="7498080" cy="1143000"/>
          </a:xfrm>
          <a:prstGeom prst="rect">
            <a:avLst/>
          </a:prstGeom>
        </p:spPr>
        <p:txBody>
          <a:bodyPr anchor="ctr">
            <a:normAutofit fontScale="97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65760" indent="-283464" algn="ctr" eaLnBrk="1" hangingPunct="1">
              <a:buClr>
                <a:schemeClr val="accent1"/>
              </a:buClr>
              <a:buSzPct val="80000"/>
              <a:buFont typeface="Wingdings 2"/>
              <a:buNone/>
            </a:pPr>
            <a:r>
              <a:rPr lang="ru-RU" sz="54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Апелляция 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971600" y="1196752"/>
            <a:ext cx="80648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обеспечения права на объективное оценивание участникам ОГЭ-9 предоставляется право подать в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письменной форме апелляцию: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нарушении установленного порядка проведения ОГЭ-9 ; 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несогласии с выставленными баллами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рассматриваются апелляции: 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вопросам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заданий по учебным предметам; 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вопросам, связанным с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участником ОГЭ-9 установленного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проведения ОГЭ-9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вопросам, связанным с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неправильным оформлением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участником ОГЭ-9 экзаменационной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692696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Апелляция</a:t>
            </a:r>
            <a:endParaRPr lang="ru-RU" sz="54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676" y="908720"/>
            <a:ext cx="8964488" cy="5544616"/>
          </a:xfrm>
          <a:solidFill>
            <a:srgbClr val="FFFFCC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Апелляцию </a:t>
            </a: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нарушении установленного порядка проведения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ОГЭ обучающийся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подает в день проведения экзамена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соответствующему учебному предмету уполномоченному представителю ГЭК,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покидая ППЭ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Апелляцию </a:t>
            </a: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несогласии с выставленными баллам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обучающиеся подают непосредственно в конфликтную комиссию или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образовательную организацию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которой они были допущены в установленном порядке к ОГЭ. </a:t>
            </a:r>
          </a:p>
          <a:p>
            <a:pPr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Апелляция </a:t>
            </a: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несогласии с выставленными баллами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подается в течение двух рабочих дней </a:t>
            </a: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объявления результат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 ОГЭ по соответствующему учебному предмету.</a:t>
            </a:r>
          </a:p>
          <a:p>
            <a:pPr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1340768"/>
            <a:ext cx="8460432" cy="5262979"/>
          </a:xfrm>
          <a:prstGeom prst="rect">
            <a:avLst/>
          </a:prstGeom>
          <a:solidFill>
            <a:srgbClr val="FFFFCC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рассмотрения апелляций создается конфликтная комиссия.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При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рассмотрении апелляции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вместо участника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ОГЭ-9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вместе с ним могут присутствовать его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(законные представители), которые должны иметь при себе документы, удостоверяющие личность.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При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рассмотрении апелляции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ОГЭ-9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которому не исполнилось 14 лет, должны присутствовать его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родители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(законные представители).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По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желанию участника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ОГЭ-9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апелляция может быть рассмотрена без его присутствия.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051720" y="0"/>
            <a:ext cx="5760640" cy="1152128"/>
          </a:xfrm>
          <a:prstGeom prst="rect">
            <a:avLst/>
          </a:prstGeom>
        </p:spPr>
        <p:txBody>
          <a:bodyPr anchor="ctr">
            <a:normAutofit fontScale="97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65760" indent="-283464" algn="ctr" eaLnBrk="1" hangingPunct="1">
              <a:buClr>
                <a:schemeClr val="accent1"/>
              </a:buClr>
              <a:buSzPct val="80000"/>
              <a:buFont typeface="Wingdings 2"/>
              <a:buNone/>
            </a:pPr>
            <a:r>
              <a:rPr lang="ru-RU" sz="53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Апелляция</a:t>
            </a:r>
            <a:r>
              <a:rPr lang="ru-RU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273315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490537"/>
          </a:xfrm>
        </p:spPr>
        <p:txBody>
          <a:bodyPr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65760" indent="-283464" algn="ctr" fontAlgn="base"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</a:pPr>
            <a:r>
              <a:rPr lang="ru-RU" sz="40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Повторная </a:t>
            </a:r>
            <a:r>
              <a:rPr lang="ru-RU" sz="40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</a:t>
            </a:r>
            <a:endParaRPr lang="ru-RU" sz="40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987" name="Rectangle 3"/>
          <p:cNvSpPr>
            <a:spLocks noGrp="1"/>
          </p:cNvSpPr>
          <p:nvPr>
            <p:ph idx="1"/>
          </p:nvPr>
        </p:nvSpPr>
        <p:spPr>
          <a:xfrm>
            <a:off x="107504" y="836712"/>
            <a:ext cx="9029501" cy="5262979"/>
          </a:xfr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82296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сдаче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ОГЭ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соответствующему учебному предмету в текущем году по решению ГЭК допускаются следующие обучающиеся: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240AE4"/>
              </a:buClr>
              <a:buFont typeface="Wingdings 2" pitchFamily="18" charset="2"/>
              <a:buChar char="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получившие 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ОГЭ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неудовлетворительный результат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чем по двум учебным предметам (из числа обязательных и предметов по выбору);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240AE4"/>
              </a:buClr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явившиеся на экзамены по уважительным причинам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(болезнь или иные обстоятельства, подтвержденные документально);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240AE4"/>
              </a:buClr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завершившие выполнение экзаменационной работы по уважительным причинам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(болезнь или иные обстоятельства, подтвержденные документально);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240AE4"/>
              </a:buClr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апелляция которых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нарушении установленного порядка проведения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ОГЭ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конфликтной комиссией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была удовлетворена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8156048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65760" indent="-283464" algn="ctr" fontAlgn="base"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</a:pPr>
            <a:r>
              <a:rPr lang="ru-RU" sz="40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Повторный курс обучения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240AE4"/>
              </a:buClr>
              <a:buFont typeface="Wingdings" pitchFamily="2" charset="2"/>
              <a:buChar char="Ø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завершившим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основного общего образования,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240AE4"/>
              </a:buClr>
              <a:buFont typeface="Wingdings" pitchFamily="2" charset="2"/>
              <a:buChar char="Ø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прошедшим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ОГЭ или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получившим 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ОГЭ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неудовлетворительные результаты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чем по двум учебным предметам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>
              <a:buClr>
                <a:srgbClr val="240AE4"/>
              </a:buClr>
              <a:buFont typeface="Wingdings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либо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получившим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повторно неудовлетворительные результаты по двум учебным предметам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ОГЭ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дополнительные сроки,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предоставляется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пройти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ОГЭ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соответствующим учебным предметам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ранее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сентября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2019г.</a:t>
            </a: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826574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65760" indent="-283464" fontAlgn="base"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</a:pPr>
            <a:r>
              <a:rPr lang="ru-RU" sz="40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Повторный курс обучения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Указанные обучающиеся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усмотрению родителей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(законных представителей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оставляются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повторное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обучение; </a:t>
            </a: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переводятся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по адаптированным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образовательным программам в соответствии с рекомендациями психолого-медико- педагогической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комиссии;</a:t>
            </a: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переводятся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по индивидуальному учебному плану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94896222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65760" indent="-283464" algn="ctr" fontAlgn="base"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</a:pPr>
            <a:r>
              <a:rPr lang="ru-RU" sz="36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 повторной сдаче экзаменов </a:t>
            </a:r>
            <a:r>
              <a:rPr lang="ru-RU" sz="3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u="sng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3600" b="1" u="sng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допускаются:</a:t>
            </a:r>
            <a:endParaRPr lang="ru-RU" sz="3600" b="1" u="sng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011" name="Rectangle 3"/>
          <p:cNvSpPr>
            <a:spLocks noGrp="1"/>
          </p:cNvSpPr>
          <p:nvPr>
            <p:ph idx="1"/>
          </p:nvPr>
        </p:nvSpPr>
        <p:spPr>
          <a:xfrm>
            <a:off x="971600" y="1600200"/>
            <a:ext cx="7921575" cy="3046988"/>
          </a:xfr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240AE4"/>
              </a:buClr>
              <a:buFont typeface="Wingdings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бучающиеся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удаленные с экзамена за нарушение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установленного порядка проведения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ОГЭ;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240AE4"/>
              </a:buClr>
              <a:buFont typeface="Wingdings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бучающиеся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которых были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аннулированы ГЭК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нарушение ими установленного порядка проведения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ОГЭ.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85961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848872" cy="9906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Оценивание экзаменационных работ участников государственной итоговой аттестации</a:t>
            </a:r>
            <a:endParaRPr lang="ru-RU" sz="36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71600" y="1916832"/>
            <a:ext cx="7956376" cy="4248472"/>
          </a:xfrm>
          <a:solidFill>
            <a:srgbClr val="FFFF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      </a:t>
            </a:r>
            <a:r>
              <a:rPr lang="ru-RU" sz="3600" b="1" dirty="0" smtClean="0">
                <a:solidFill>
                  <a:srgbClr val="002060"/>
                </a:solidFill>
                <a:latin typeface="Calibri" pitchFamily="34" charset="0"/>
              </a:rPr>
              <a:t>Полученные результаты в первичных баллах (сумма баллов за правильно выполненные задания экзаменационной работы) переводят в пятибалльную систему оценивания.</a:t>
            </a:r>
            <a:endParaRPr lang="ru-RU" sz="3600" b="1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Шкала перевода баллов ОГЭ </a:t>
            </a:r>
            <a:r>
              <a:rPr lang="ru-RU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оценки</a:t>
            </a:r>
            <a:endParaRPr lang="ru-RU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6602"/>
              </p:ext>
            </p:extLst>
          </p:nvPr>
        </p:nvGraphicFramePr>
        <p:xfrm>
          <a:off x="13855" y="1772816"/>
          <a:ext cx="8964488" cy="4142090"/>
        </p:xfrm>
        <a:graphic>
          <a:graphicData uri="http://schemas.openxmlformats.org/drawingml/2006/table">
            <a:tbl>
              <a:tblPr/>
              <a:tblGrid>
                <a:gridCol w="1643490"/>
                <a:gridCol w="1091438"/>
                <a:gridCol w="835672"/>
                <a:gridCol w="759703"/>
                <a:gridCol w="2355076"/>
                <a:gridCol w="2279109"/>
              </a:tblGrid>
              <a:tr h="1129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Предмет</a:t>
                      </a:r>
                    </a:p>
                  </a:txBody>
                  <a:tcPr marL="21043" marR="21043" marT="10522" marB="1052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Максимальный балл</a:t>
                      </a:r>
                    </a:p>
                  </a:txBody>
                  <a:tcPr marL="21043" marR="21043" marT="10522" marB="1052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«2»</a:t>
                      </a:r>
                    </a:p>
                  </a:txBody>
                  <a:tcPr marL="21043" marR="21043" marT="10522" marB="1052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«3»</a:t>
                      </a:r>
                    </a:p>
                  </a:txBody>
                  <a:tcPr marL="21043" marR="21043" marT="10522" marB="1052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«4»</a:t>
                      </a:r>
                    </a:p>
                  </a:txBody>
                  <a:tcPr marL="21043" marR="21043" marT="10522" marB="1052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«5»</a:t>
                      </a:r>
                    </a:p>
                  </a:txBody>
                  <a:tcPr marL="21043" marR="21043" marT="10522" marB="1052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463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Русский язык</a:t>
                      </a:r>
                    </a:p>
                  </a:txBody>
                  <a:tcPr marL="21043" marR="21043" marT="10522" marB="10522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21043" marR="21043" marT="10522" marB="10522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0-14</a:t>
                      </a:r>
                    </a:p>
                  </a:txBody>
                  <a:tcPr marL="21043" marR="21043" marT="10522" marB="10522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15-24</a:t>
                      </a:r>
                    </a:p>
                  </a:txBody>
                  <a:tcPr marL="21043" marR="21043" marT="10522" marB="10522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25 — 33,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из них не менее 4 баллов по критериям ГК1 — ГК4. Если по критериям ГК1-ГК4 учащийся набрал менее 4 баллов, выставляется отметка «3».</a:t>
                      </a:r>
                    </a:p>
                  </a:txBody>
                  <a:tcPr marL="21043" marR="21043" marT="10522" marB="10522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34 — 39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 из них не менее 6 баллов по критериям ГК1 — ГК4. Если по критериям ГК1-ГК4 учащийся набрал менее 6 баллов, выставляется отметка «4».﻿﻿</a:t>
                      </a:r>
                    </a:p>
                  </a:txBody>
                  <a:tcPr marL="21043" marR="21043" marT="10522" marB="10522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631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Математика</a:t>
                      </a:r>
                    </a:p>
                  </a:txBody>
                  <a:tcPr marL="21043" marR="21043" marT="10522" marB="1052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21043" marR="21043" marT="10522" marB="1052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0-7</a:t>
                      </a:r>
                      <a:endParaRPr lang="ru-RU" sz="14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1043" marR="21043" marT="10522" marB="1052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8-15</a:t>
                      </a:r>
                      <a:endParaRPr lang="ru-RU" sz="14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1043" marR="21043" marT="10522" marB="1052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16-22</a:t>
                      </a:r>
                      <a:endParaRPr lang="ru-RU" sz="14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1043" marR="21043" marT="10522" marB="1052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23-38</a:t>
                      </a:r>
                      <a:endParaRPr lang="ru-RU" sz="14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1043" marR="21043" marT="10522" marB="1052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4933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16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1043" marR="21043" marT="10522" marB="1052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39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1043" marR="21043" marT="10522" marB="1052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0-14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1043" marR="21043" marT="10522" marB="1052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15-24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1043" marR="21043" marT="10522" marB="1052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25-33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1043" marR="21043" marT="10522" marB="1052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34-39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﻿﻿</a:t>
                      </a:r>
                    </a:p>
                  </a:txBody>
                  <a:tcPr marL="21043" marR="21043" marT="10522" marB="1052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4933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Биология</a:t>
                      </a:r>
                    </a:p>
                  </a:txBody>
                  <a:tcPr marL="21043" marR="21043" marT="10522" marB="1052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21043" marR="21043" marT="10522" marB="1052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0-12</a:t>
                      </a:r>
                    </a:p>
                  </a:txBody>
                  <a:tcPr marL="21043" marR="21043" marT="10522" marB="1052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13-25</a:t>
                      </a:r>
                    </a:p>
                  </a:txBody>
                  <a:tcPr marL="21043" marR="21043" marT="10522" marB="1052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26-36</a:t>
                      </a:r>
                      <a:endParaRPr lang="ru-RU" sz="14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1043" marR="21043" marT="10522" marB="1052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indent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37-46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﻿﻿</a:t>
                      </a:r>
                    </a:p>
                  </a:txBody>
                  <a:tcPr marL="21043" marR="21043" marT="10522" marB="10522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Прямоугольник 1"/>
          <p:cNvSpPr>
            <a:spLocks noChangeArrowheads="1"/>
          </p:cNvSpPr>
          <p:nvPr/>
        </p:nvSpPr>
        <p:spPr bwMode="auto">
          <a:xfrm>
            <a:off x="1115616" y="549275"/>
            <a:ext cx="7704534" cy="565077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hangingPunct="1">
              <a:lnSpc>
                <a:spcPct val="120000"/>
              </a:lnSpc>
              <a:spcBef>
                <a:spcPts val="1200"/>
              </a:spcBef>
              <a:defRPr/>
            </a:pPr>
            <a:r>
              <a:rPr lang="ru-RU" altLang="ru-RU" sz="3600" b="1" dirty="0">
                <a:latin typeface="Times New Roman" pitchFamily="18" charset="0"/>
                <a:cs typeface="Times New Roman" pitchFamily="18" charset="0"/>
              </a:rPr>
              <a:t>Нормативные документы по ГИА</a:t>
            </a:r>
          </a:p>
          <a:p>
            <a:pPr marL="342900" indent="-342900" algn="just" eaLnBrk="1" hangingPunct="1"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Федеральный закон от 29.12.2012 № 273-ФЗ «Об образовании в Российской Федерации»</a:t>
            </a:r>
          </a:p>
          <a:p>
            <a:pPr marL="342900" indent="-342900" algn="just" eaLnBrk="1" hangingPunct="1"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Постановление Правительства РФ № 755 от 31.08.2013 «Об утверждении порядка ведения РИС и ФИС (региональная и федеральная информационные системы – база выпускников)»</a:t>
            </a:r>
          </a:p>
          <a:p>
            <a:pPr marL="342900" indent="-342900" algn="just" eaLnBrk="1" hangingPunct="1"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РФ от 25.12.2013 № 1394 "Об утверждении Порядка проведения  государственной итоговой аттестации по образовательным программам основного общего образования"  (ред. 07.07.2015) </a:t>
            </a:r>
          </a:p>
        </p:txBody>
      </p:sp>
      <p:sp>
        <p:nvSpPr>
          <p:cNvPr id="8" name="Заголовок 6"/>
          <p:cNvSpPr txBox="1">
            <a:spLocks/>
          </p:cNvSpPr>
          <p:nvPr/>
        </p:nvSpPr>
        <p:spPr>
          <a:xfrm>
            <a:off x="1709738" y="512763"/>
            <a:ext cx="7040562" cy="357187"/>
          </a:xfrm>
          <a:prstGeom prst="rect">
            <a:avLst/>
          </a:prstGeom>
        </p:spPr>
        <p:txBody>
          <a:bodyPr anchor="b"/>
          <a:lstStyle/>
          <a:p>
            <a:pPr algn="r" eaLnBrk="1" fontAlgn="auto" hangingPunct="1">
              <a:spcAft>
                <a:spcPts val="0"/>
              </a:spcAft>
              <a:defRPr/>
            </a:pPr>
            <a:endParaRPr lang="ru-RU" sz="2400" b="1" dirty="0">
              <a:solidFill>
                <a:prstClr val="white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4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ОГЭ по отдельным учебным предметам</a:t>
            </a:r>
            <a:endParaRPr lang="ru-RU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772816"/>
            <a:ext cx="777686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975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pPr lvl="0" indent="539750">
              <a:tabLst>
                <a:tab pos="539750" algn="l"/>
              </a:tabLs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Экзамен по русскому языку требует выполнения заданий с выбором ответа, заданий с полным ответом,  </a:t>
            </a:r>
            <a:r>
              <a:rPr lang="ru-RU" sz="2800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сочинения- рассуждения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 </a:t>
            </a:r>
            <a:r>
              <a:rPr lang="ru-RU" sz="2800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изложения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Текст изложения ученики прослушивают из аудиозаписи на диске, который прилагается к </a:t>
            </a:r>
            <a:r>
              <a:rPr lang="ru-RU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КИМам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Евгения\Desktop\Общешкольные родительские собрания, 2015-2016\9 класс, 2015-2016\картинка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4581128"/>
            <a:ext cx="2952328" cy="2199774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75656" y="1124744"/>
            <a:ext cx="67687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Максимальное количество баллов, которое может получить экзаменуемый за выполнение всей экзаменационной работы, - 38 баллов: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модуль «Алгебра» - 17 баллов,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модуль «Геометрия» - 14 баллов, 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модуль «Реальная математика» -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 баллов.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4941168"/>
            <a:ext cx="7776864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dirty="0" smtClean="0">
                <a:latin typeface="Franklin Gothic Demi" pitchFamily="34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них не менее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баллов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модулю «Алгебра», не менее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баллов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модулю «Геометрия» и не менее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баллов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модулю «Реальная математика».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645920" y="260648"/>
            <a:ext cx="749808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Математика</a:t>
            </a:r>
            <a:endParaRPr kumimoji="0" lang="ru-RU" sz="4800" b="1" i="0" u="none" strike="noStrike" kern="1200" cap="none" spc="0" normalizeH="0" baseline="0" noProof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 fontScale="85000" lnSpcReduction="20000"/>
          </a:bodyPr>
          <a:lstStyle/>
          <a:p>
            <a:pPr marL="0" lvl="0" indent="5397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Важным и полезным ресурсом для выпускника основной школы является 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Открытый банк заданий ОГЭ на сайте ФИПИ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 Банке размещено большое количество заданий, используемых при составлении вариантов КИМ ОГЭ по всем учебным предметам. Для удобства использования задания сгруппированы по тематическим рубрикам. Готовиться к экзаменам можно по темам, особое внимание уделяя вызывающим затруднение разделам.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5397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На </a:t>
            </a:r>
            <a:r>
              <a:rPr lang="ru-RU" b="1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сайте «Сдам ГИА» </a:t>
            </a:r>
            <a:r>
              <a:rPr lang="ru-RU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представлены как задания по отдельным темам, так и типовые варианты экзаменационных работ.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Подготовка к ОГЭ</a:t>
            </a:r>
            <a:endParaRPr lang="ru-RU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633FA6-3FF9-4AF8-BF32-90B6453CAA2A}" type="slidenum">
              <a:rPr lang="ru-RU" smtClean="0"/>
              <a:pPr>
                <a:defRPr/>
              </a:pPr>
              <a:t>33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16632"/>
            <a:ext cx="7704856" cy="13261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Расписание дополнительных занятий для обучающихся </a:t>
            </a:r>
            <a:r>
              <a:rPr lang="ru-RU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9 </a:t>
            </a:r>
            <a:r>
              <a:rPr lang="ru-RU" sz="36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класса </a:t>
            </a:r>
            <a:endParaRPr lang="ru-RU" sz="36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542555"/>
              </p:ext>
            </p:extLst>
          </p:nvPr>
        </p:nvGraphicFramePr>
        <p:xfrm>
          <a:off x="179512" y="2852936"/>
          <a:ext cx="8820470" cy="2912890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2138281"/>
                <a:gridCol w="2522150"/>
                <a:gridCol w="1659338"/>
                <a:gridCol w="2500701"/>
              </a:tblGrid>
              <a:tr h="547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ФИО учителя</a:t>
                      </a:r>
                      <a:endParaRPr lang="ru-R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День недели</a:t>
                      </a:r>
                      <a:endParaRPr lang="ru-R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Время</a:t>
                      </a:r>
                      <a:endParaRPr lang="ru-R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2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Воронкова Наталья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Дмитриевна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среда</a:t>
                      </a:r>
                      <a:endParaRPr lang="ru-R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14.15.- 15.00</a:t>
                      </a:r>
                      <a:endParaRPr lang="ru-R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2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Ермолина Мария Ильинична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четверг</a:t>
                      </a:r>
                      <a:endParaRPr lang="ru-R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14.15.- 15.00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2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Обществознание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Кесель Анна Петровна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пятница</a:t>
                      </a:r>
                      <a:endParaRPr lang="ru-R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14.15.- 15.00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2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Стефутина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Ирина Викторовна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вторник</a:t>
                      </a:r>
                      <a:endParaRPr lang="ru-R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14.15.- 15.00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142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6"/>
          <p:cNvSpPr txBox="1">
            <a:spLocks/>
          </p:cNvSpPr>
          <p:nvPr/>
        </p:nvSpPr>
        <p:spPr>
          <a:xfrm>
            <a:off x="2786063" y="142875"/>
            <a:ext cx="4286250" cy="571500"/>
          </a:xfrm>
          <a:prstGeom prst="rect">
            <a:avLst/>
          </a:prstGeom>
        </p:spPr>
        <p:txBody>
          <a:bodyPr anchor="b"/>
          <a:lstStyle/>
          <a:p>
            <a:pPr algn="r" eaLnBrk="1" fontAlgn="auto" hangingPunct="1">
              <a:spcAft>
                <a:spcPts val="0"/>
              </a:spcAft>
              <a:defRPr/>
            </a:pPr>
            <a:endParaRPr lang="ru-RU" sz="2400" b="1" dirty="0"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Verdana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414463" y="571500"/>
            <a:ext cx="7226300" cy="333375"/>
          </a:xfrm>
          <a:prstGeom prst="rect">
            <a:avLst/>
          </a:prstGeom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9pPr>
            <a:extLst/>
          </a:lstStyle>
          <a:p>
            <a:pPr eaLnBrk="1" hangingPunct="1">
              <a:defRPr/>
            </a:pP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35844" name="Прямоугольник 1"/>
          <p:cNvSpPr>
            <a:spLocks noChangeArrowheads="1"/>
          </p:cNvSpPr>
          <p:nvPr/>
        </p:nvSpPr>
        <p:spPr bwMode="auto">
          <a:xfrm>
            <a:off x="1043554" y="2882"/>
            <a:ext cx="7992941" cy="6478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Советы психолога (памятка для родителей)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«Как помочь детям подготовиться к ОГЭ»</a:t>
            </a:r>
          </a:p>
          <a:p>
            <a:pPr algn="ctr"/>
            <a:endParaRPr lang="ru-RU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altLang="ru-RU" sz="17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поддержка. </a:t>
            </a:r>
          </a:p>
          <a:p>
            <a:r>
              <a:rPr lang="ru-RU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 Старайтесь не нагнетать слишком сильное напряжение (ОГЭ – не конец света!). </a:t>
            </a:r>
          </a:p>
          <a:p>
            <a:r>
              <a:rPr lang="ru-RU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- Выпускнику необходимо чувствовать вашу поддержку, а не давление.</a:t>
            </a:r>
          </a:p>
          <a:p>
            <a:r>
              <a:rPr lang="ru-RU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- Выражайте уверенность в его способности справится с этим испытанием.</a:t>
            </a:r>
          </a:p>
          <a:p>
            <a:r>
              <a:rPr lang="ru-RU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- Сохраняйте теплые и доверительные отношения с ребёнком в этот непростой период. </a:t>
            </a:r>
          </a:p>
          <a:p>
            <a:r>
              <a:rPr lang="ru-RU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altLang="ru-RU" sz="17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дня и </a:t>
            </a:r>
            <a:r>
              <a:rPr lang="ru-RU" altLang="ru-RU" sz="17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самочувствие</a:t>
            </a:r>
            <a:r>
              <a:rPr lang="ru-RU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- Обеспечьте дома удобное место для занятий. </a:t>
            </a:r>
          </a:p>
          <a:p>
            <a:r>
              <a:rPr lang="ru-RU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- Занятия должны чередоваться с периодами отдыха. Наблюдайте за самочувствием ребенка, никто, кроме Вас, не сможет вовремя заметить и предотвратить ухудшение состояние ребенка, связанное с переутомлением.</a:t>
            </a:r>
          </a:p>
          <a:p>
            <a:r>
              <a:rPr lang="ru-RU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Обратите внимание на питание ребенка: во время интенсивного умственного напряжения ему необходима питательная и разнообразная пища и сбалансированный комплекс витаминов. </a:t>
            </a:r>
          </a:p>
          <a:p>
            <a:r>
              <a:rPr lang="ru-RU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altLang="ru-RU" sz="17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подготовки к экзамену</a:t>
            </a:r>
            <a:r>
              <a:rPr lang="ru-RU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Помогите выпускнику спланировать порядок подготовки, распределить темы по дням. </a:t>
            </a:r>
          </a:p>
          <a:p>
            <a:r>
              <a:rPr lang="ru-RU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Во время выполнения тестового задания приучайте ребенка ориентироваться во времени и его </a:t>
            </a:r>
            <a:r>
              <a:rPr lang="ru-RU" alt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распределении. </a:t>
            </a:r>
            <a:endParaRPr lang="ru-RU" alt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511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620688"/>
            <a:ext cx="8153400" cy="990600"/>
          </a:xfrm>
        </p:spPr>
        <p:txBody>
          <a:bodyPr>
            <a:no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altLang="ru-RU" sz="4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Информационные ресурсы </a:t>
            </a:r>
            <a:r>
              <a:rPr lang="ru-RU" altLang="ru-RU" sz="4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altLang="ru-RU" sz="4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altLang="ru-RU" sz="4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 </a:t>
            </a:r>
            <a:r>
              <a:rPr lang="ru-RU" altLang="ru-RU" sz="4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вопросам</a:t>
            </a:r>
            <a:r>
              <a:rPr lang="en-US" altLang="ru-RU" sz="4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altLang="ru-RU" sz="4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ОГЭ</a:t>
            </a:r>
            <a:r>
              <a:rPr lang="ru-RU" altLang="ru-RU" sz="44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44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2132856"/>
            <a:ext cx="8100392" cy="334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ru-RU" sz="2400" u="sng" dirty="0" smtClean="0">
                <a:solidFill>
                  <a:srgbClr val="240AE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www.gia.edu.ru</a:t>
            </a:r>
            <a:r>
              <a:rPr lang="en-US" altLang="ru-RU" sz="2400" dirty="0" smtClean="0">
                <a:solidFill>
                  <a:srgbClr val="240AE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Интернет – </a:t>
            </a: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портал   информационной</a:t>
            </a:r>
          </a:p>
          <a:p>
            <a:pPr lv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поддержки </a:t>
            </a: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ОГЭ</a:t>
            </a:r>
            <a:endParaRPr lang="ru-RU" alt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altLang="ru-RU" sz="2400" dirty="0">
              <a:solidFill>
                <a:srgbClr val="240AE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ru-RU" sz="2400" u="sng" dirty="0">
                <a:solidFill>
                  <a:srgbClr val="240AE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www.fipi.ru</a:t>
            </a:r>
            <a:r>
              <a:rPr lang="ru-RU" altLang="ru-RU" sz="2400" dirty="0">
                <a:solidFill>
                  <a:srgbClr val="240AE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Сайт Федерального </a:t>
            </a: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института </a:t>
            </a:r>
          </a:p>
          <a:p>
            <a:pPr lv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педагогических измерений</a:t>
            </a:r>
            <a:endParaRPr lang="ru-RU" alt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altLang="ru-RU" sz="2400" u="sng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ru-RU" sz="2400" u="sng" dirty="0" smtClean="0">
                <a:solidFill>
                  <a:srgbClr val="240AE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gia.edu.ru</a:t>
            </a:r>
            <a:r>
              <a:rPr lang="ru-RU" altLang="ru-RU" sz="2400" u="sng" dirty="0" smtClean="0">
                <a:solidFill>
                  <a:srgbClr val="240AE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 информационной </a:t>
            </a:r>
            <a:endParaRPr lang="ru-RU" altLang="ru-RU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поддержки ОГЭ в </a:t>
            </a:r>
            <a:r>
              <a:rPr lang="ru-RU" alt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РСО-Алания</a:t>
            </a:r>
            <a:endParaRPr lang="ru-RU" altLang="ru-RU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alt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ru-RU" altLang="ru-RU" sz="2400" u="sng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80000"/>
              </a:lnSpc>
            </a:pPr>
            <a:r>
              <a:rPr lang="en-US" altLang="ru-RU" sz="2400" u="sng" dirty="0">
                <a:solidFill>
                  <a:srgbClr val="240AE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http://telmanschool.ucoz.net/</a:t>
            </a:r>
            <a:r>
              <a:rPr lang="ru-RU" altLang="ru-RU" sz="2400" u="sng" dirty="0" smtClean="0">
                <a:solidFill>
                  <a:srgbClr val="240AE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Сайт нашей школы</a:t>
            </a:r>
          </a:p>
        </p:txBody>
      </p:sp>
    </p:spTree>
    <p:extLst>
      <p:ext uri="{BB962C8B-B14F-4D97-AF65-F5344CB8AC3E}">
        <p14:creationId xmlns:p14="http://schemas.microsoft.com/office/powerpoint/2010/main" val="767791684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620688"/>
            <a:ext cx="749808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ИНФОРМАЦИИ ПРИ ПОДГОТОВКЕ ДАННОЙ ПРЕЗЕНТАЦИИ: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348880"/>
            <a:ext cx="7498080" cy="3899520"/>
          </a:xfrm>
        </p:spPr>
        <p:txBody>
          <a:bodyPr/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infourok.ru/prezentaciya-k-roditelskomu-sobraniyu-oge-3334690.html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infourok.ru/prezentaciya-roditelskogo-sobraniya-v-klasse-podgotovka-k-oge-2488219.html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http://www.lyceum9.ru/news/roditelskoe_sobranie_po_provedeniju_itogovoj_attestacii_v_9_kh_klassakh_v_2019_godu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2018-09-21-1871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971600" y="1412776"/>
            <a:ext cx="8172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sz="2800" b="1" i="1" dirty="0" smtClean="0">
                <a:solidFill>
                  <a:srgbClr val="002060"/>
                </a:solidFill>
              </a:rPr>
              <a:t>                        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государственной итоговой 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аттестации допускаются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обучающиеся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IX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классов,  </a:t>
            </a:r>
          </a:p>
          <a:p>
            <a:pPr lvl="1"/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имеющие академической задолженности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полном объеме выполнившие учебный план или индивидуальный учебный план </a:t>
            </a:r>
          </a:p>
          <a:p>
            <a:pPr lvl="1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имеющие годовые отметки по  всем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учебным предметам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учебного плана общеобразовательного учреждения за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IX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класс </a:t>
            </a:r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ниже </a:t>
            </a:r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удовлетворительных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35896" y="404664"/>
            <a:ext cx="4737785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Участники  ОГЭ</a:t>
            </a:r>
            <a:endParaRPr lang="ru-RU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E:\Диск Д\аттесация-2012\s5498183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60648"/>
            <a:ext cx="2258210" cy="24727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6"/>
          <p:cNvSpPr txBox="1">
            <a:spLocks/>
          </p:cNvSpPr>
          <p:nvPr/>
        </p:nvSpPr>
        <p:spPr>
          <a:xfrm>
            <a:off x="2786063" y="142875"/>
            <a:ext cx="4286250" cy="571500"/>
          </a:xfrm>
          <a:prstGeom prst="rect">
            <a:avLst/>
          </a:prstGeom>
        </p:spPr>
        <p:txBody>
          <a:bodyPr anchor="b"/>
          <a:lstStyle/>
          <a:p>
            <a:pPr algn="r" eaLnBrk="1" fontAlgn="auto" hangingPunct="1">
              <a:spcAft>
                <a:spcPts val="0"/>
              </a:spcAft>
              <a:defRPr/>
            </a:pPr>
            <a:endParaRPr lang="ru-RU" sz="2400" b="1" dirty="0"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Verdana"/>
            </a:endParaRPr>
          </a:p>
        </p:txBody>
      </p:sp>
      <p:sp>
        <p:nvSpPr>
          <p:cNvPr id="29699" name="Прямоугольник 1"/>
          <p:cNvSpPr>
            <a:spLocks noChangeArrowheads="1"/>
          </p:cNvSpPr>
          <p:nvPr/>
        </p:nvSpPr>
        <p:spPr bwMode="auto">
          <a:xfrm>
            <a:off x="1259632" y="54552"/>
            <a:ext cx="7632526" cy="657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классов для участия в государственной итоговой аттестации в форме ОГЭ или ГВЭ </a:t>
            </a:r>
            <a:r>
              <a:rPr lang="ru-RU" alt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подают заявление до 1 марта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организации, осуществляющие образовательную деятельность, в которых обучающиеся осваивают образовательные программы основного общего образования.</a:t>
            </a: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заявлении указывается выбор учебных предметов и форма итоговой аттестации – ОГЭ или ГВЭ.</a:t>
            </a:r>
          </a:p>
          <a:p>
            <a:pPr algn="just"/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Изменение (дополнение) перечня предметов ГИА-9 возможно только при наличии </a:t>
            </a:r>
            <a:r>
              <a:rPr lang="ru-RU" alt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уважительной причины, подтвержденной документально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88397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5157" y="116632"/>
            <a:ext cx="7183885" cy="3226127"/>
          </a:xfrm>
        </p:spPr>
        <p:txBody>
          <a:bodyPr/>
          <a:lstStyle/>
          <a:p>
            <a:pPr algn="ctr"/>
            <a:r>
              <a:rPr lang="ru-RU" sz="5026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Обязательное устное итоговое собеседование</a:t>
            </a:r>
            <a:br>
              <a:rPr lang="ru-RU" sz="5026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026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русскому языку</a:t>
            </a:r>
            <a:endParaRPr sz="5026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5157" y="3573016"/>
            <a:ext cx="7189356" cy="983335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Допуск к основному государственному</a:t>
            </a:r>
            <a:r>
              <a:rPr lang="en-US" sz="3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экзамену в </a:t>
            </a:r>
            <a:r>
              <a:rPr lang="ru-RU" sz="3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3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</a:p>
        </p:txBody>
      </p:sp>
    </p:spTree>
    <p:extLst>
      <p:ext uri="{BB962C8B-B14F-4D97-AF65-F5344CB8AC3E}">
        <p14:creationId xmlns:p14="http://schemas.microsoft.com/office/powerpoint/2010/main" val="268341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315088" cy="5466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Четыре задания для собеседования</a:t>
            </a: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5620915"/>
              </p:ext>
            </p:extLst>
          </p:nvPr>
        </p:nvGraphicFramePr>
        <p:xfrm>
          <a:off x="1165261" y="836712"/>
          <a:ext cx="7978739" cy="582930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708296">
                  <a:extLst>
                    <a:ext uri="{9D8B030D-6E8A-4147-A177-3AD203B41FA5}">
                      <a16:colId xmlns:a16="http://schemas.microsoft.com/office/drawing/2014/main" xmlns="" val="735500634"/>
                    </a:ext>
                  </a:extLst>
                </a:gridCol>
                <a:gridCol w="7270443">
                  <a:extLst>
                    <a:ext uri="{9D8B030D-6E8A-4147-A177-3AD203B41FA5}">
                      <a16:colId xmlns:a16="http://schemas.microsoft.com/office/drawing/2014/main" xmlns="" val="282675250"/>
                    </a:ext>
                  </a:extLst>
                </a:gridCol>
              </a:tblGrid>
              <a:tr h="3343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Содержание задания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2103135621"/>
                  </a:ext>
                </a:extLst>
              </a:tr>
              <a:tr h="3343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Прочитать вслух 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небольшой текст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60568735"/>
                  </a:ext>
                </a:extLst>
              </a:tr>
              <a:tr h="6687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Пересказать текст из задания 1 и дополнить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его высказыванием</a:t>
                      </a: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8256637"/>
                  </a:ext>
                </a:extLst>
              </a:tr>
              <a:tr h="13374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Выбрать один вариант монолога: 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описать фотографию;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подготовить повествование на основе жизненного опыта; 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подготовить рассуждение по проблеме</a:t>
                      </a: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5985959"/>
                  </a:ext>
                </a:extLst>
              </a:tr>
              <a:tr h="5315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Поучаствовать в диалоге по теме предыдущего задания</a:t>
                      </a: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15676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71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вопросы проведения устного собеседования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ачало ИС в 9.00, окончание – в 13.00;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позднее, чем за месяц проведения, обучающиеся пишут заявление на участие в ИС;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время пересказа обучающийся должен произнести не менее 10 фраз;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ИС обучающиеся приходят с паспортами;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ата тренировочного собеседования по Моздокскому району – 23 января 2019г.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ата итогового собеседования по РФ – 13 февраля 2019г.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2BD08D-1403-4433-B8FA-2804E06899DB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52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653536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вопросы по регламенту проведения устного собеседования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24744"/>
            <a:ext cx="7643192" cy="5472608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время ответа одного экзаменуемого (включая время на подготовку) – 15 минут.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Каждое последующее задание выдаётся после окончания выполнения предыдущего задания. В процессе проведения собеседования будет вестись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поточная аудиозапись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собеседование выпускники 9 классов будут проходить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своих школах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Оцениваться оно будет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системе «зачет»/«незачет»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количество баллов за всю работу –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 баллов.</a:t>
            </a: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Экзаменуемый получает зачет в случае, если за выполнение работы он набрал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или более баллов.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4744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4375</TotalTime>
  <Words>1890</Words>
  <Application>Microsoft Office PowerPoint</Application>
  <PresentationFormat>Экран (4:3)</PresentationFormat>
  <Paragraphs>294</Paragraphs>
  <Slides>36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7" baseType="lpstr">
      <vt:lpstr>Aparajita</vt:lpstr>
      <vt:lpstr>Arial</vt:lpstr>
      <vt:lpstr>Calibri</vt:lpstr>
      <vt:lpstr>Corbel</vt:lpstr>
      <vt:lpstr>Franklin Gothic Demi</vt:lpstr>
      <vt:lpstr>Gill Sans MT</vt:lpstr>
      <vt:lpstr>Times New Roman</vt:lpstr>
      <vt:lpstr>Verdana</vt:lpstr>
      <vt:lpstr>Wingdings</vt:lpstr>
      <vt:lpstr>Wingdings 2</vt:lpstr>
      <vt:lpstr>Солнцестояние</vt:lpstr>
      <vt:lpstr>Порядок и формы проведения государственной итоговой аттестации выпускников 9 классов  в 2018- 2019 учебном году </vt:lpstr>
      <vt:lpstr>Презентация PowerPoint</vt:lpstr>
      <vt:lpstr>Презентация PowerPoint</vt:lpstr>
      <vt:lpstr>Презентация PowerPoint</vt:lpstr>
      <vt:lpstr>Презентация PowerPoint</vt:lpstr>
      <vt:lpstr>Обязательное устное итоговое собеседование по русскому языку</vt:lpstr>
      <vt:lpstr>Четыре задания для собеседования</vt:lpstr>
      <vt:lpstr>Основные вопросы проведения устного собеседования</vt:lpstr>
      <vt:lpstr>Основные вопросы по регламенту проведения устного собеседования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Продолжительность проведения государственной итоговой аттестации</vt:lpstr>
      <vt:lpstr>Порядок проведения государственной итоговой аттестации выпускников  IХ классов  </vt:lpstr>
      <vt:lpstr>Порядок проведения государственной итоговой аттестации выпускников  IХ классов  </vt:lpstr>
      <vt:lpstr>Экзаменационная работа выполняется учениками самостоятельно,  задавать какие-либо вопросы по содержанию работы не разрешается</vt:lpstr>
      <vt:lpstr>Презентация PowerPoint</vt:lpstr>
      <vt:lpstr>Презентация PowerPoint</vt:lpstr>
      <vt:lpstr>Апелляция </vt:lpstr>
      <vt:lpstr>Апелляция</vt:lpstr>
      <vt:lpstr>Презентация PowerPoint</vt:lpstr>
      <vt:lpstr>Повторная аттестация</vt:lpstr>
      <vt:lpstr>Повторный курс обучения </vt:lpstr>
      <vt:lpstr>Повторный курс обучения </vt:lpstr>
      <vt:lpstr>К повторной сдаче экзаменов  не допускаются:</vt:lpstr>
      <vt:lpstr>Оценивание экзаменационных работ участников государственной итоговой аттестации</vt:lpstr>
      <vt:lpstr>Шкала перевода баллов ОГЭ  в оценки</vt:lpstr>
      <vt:lpstr>Особенности ОГЭ по отдельным учебным предметам</vt:lpstr>
      <vt:lpstr>Презентация PowerPoint</vt:lpstr>
      <vt:lpstr>Подготовка к ОГЭ</vt:lpstr>
      <vt:lpstr>Презентация PowerPoint</vt:lpstr>
      <vt:lpstr>Презентация PowerPoint</vt:lpstr>
      <vt:lpstr>Информационные ресурсы  по вопросам ОГЭ </vt:lpstr>
      <vt:lpstr>ИСТОЧНИКИ ИНФОРМАЦИИ ПРИ ПОДГОТОВКЕ ДАННОЙ ПРЕЗЕНТАЦИИ: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Платонова С.А.</dc:creator>
  <cp:lastModifiedBy>RePack by Diakov</cp:lastModifiedBy>
  <cp:revision>386</cp:revision>
  <cp:lastPrinted>2013-12-02T06:33:48Z</cp:lastPrinted>
  <dcterms:created xsi:type="dcterms:W3CDTF">2012-09-09T07:26:04Z</dcterms:created>
  <dcterms:modified xsi:type="dcterms:W3CDTF">2018-11-27T18:31:01Z</dcterms:modified>
</cp:coreProperties>
</file>