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9" autoAdjust="0"/>
    <p:restoredTop sz="94774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8F74-A3F5-46C5-8D17-321231C736DA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B276-D223-428B-B50D-2ACC968FE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C7528-DEBB-4D7E-B40C-D88A1F5683F0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235D-321E-4995-90ED-FB855B126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F993-21FA-48D6-A215-DAF163F6FA9F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0473-222D-4094-A181-915D8FD7B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68F2-8253-4010-B883-E70AAE387C06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5ED9-3D3D-40EC-B0CA-9635E7661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88FE-C123-4002-AC57-C55B371667DD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97EF-60AE-4453-B965-82435161D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1AFD-A9D2-47F5-9667-5EBA31E458CD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E950-957E-46CA-B83B-B1BD5EAE4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4D1C-2546-4CFD-948F-A1AA0B7936DF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F5D9-A997-45B0-B8BB-9A758A678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BE53-CD44-4D63-8957-C60270F1986C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5CAE-A56C-4DCF-94B8-E1C9474B7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C1C4-C023-4F1F-8D3A-8F0C89132866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DF8C0-2D09-48AF-98C8-F0A6D460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636DC-848D-4906-9CDC-2FE91044F4E0}" type="datetimeFigureOut">
              <a:rPr lang="ru-RU"/>
              <a:pPr>
                <a:defRPr/>
              </a:pPr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A9C64-F331-47D7-9597-2408EAE6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115964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15964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115964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115964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15964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115964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115964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7386662" cy="3643337"/>
          </a:xfrm>
          <a:noFill/>
        </p:spPr>
        <p:txBody>
          <a:bodyPr>
            <a:normAutofit/>
          </a:bodyPr>
          <a:lstStyle/>
          <a:p>
            <a: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  <a:t>«РЕДКИЕ И ИСЧЕЗАЮЩИЕ </a:t>
            </a:r>
            <a:b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</a:br>
            <a: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  <a:t>ВИДЫ ФАУНЫ </a:t>
            </a:r>
            <a:b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</a:br>
            <a: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  <a:t>МОЗДОКСКОГО Р-НА </a:t>
            </a:r>
            <a:b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</a:br>
            <a:r>
              <a:rPr lang="ru-RU" sz="4000" b="1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ngsana New" pitchFamily="18" charset="-34"/>
              </a:rPr>
              <a:t>РСО-АЛАНИЯ»</a:t>
            </a:r>
            <a:endParaRPr lang="ru-RU" sz="4000" b="1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  <a:cs typeface="Angsana New" pitchFamily="18" charset="-34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00702"/>
            <a:ext cx="6400800" cy="1114436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  учитель  биологии МБОУ 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ООШ п.Тельмана </a:t>
            </a:r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Стефутина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И.В.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Черный аист</a:t>
            </a:r>
            <a:endParaRPr lang="ru-RU" sz="3600" dirty="0"/>
          </a:p>
        </p:txBody>
      </p:sp>
      <p:pic>
        <p:nvPicPr>
          <p:cNvPr id="5" name="Содержимое 4" descr="IMG_0007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500042"/>
            <a:ext cx="4480721" cy="500066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Встречается в пойменном лесу близ ст. Терской. Численность: в республике в разные годы гнездилось от 2 до 5 пар.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786214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Обыкновенный осоед</a:t>
            </a:r>
            <a:endParaRPr lang="ru-RU" sz="3600" dirty="0"/>
          </a:p>
        </p:txBody>
      </p:sp>
      <p:pic>
        <p:nvPicPr>
          <p:cNvPr id="5" name="Содержимое 4" descr="IMG_0008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428082"/>
            <a:ext cx="4714908" cy="485830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Встречается в пойменных Терских лесах Моздокского района. Численность: гнездовая численность для республики неизвестна (возможно, единичные пары).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Змееяд</a:t>
            </a:r>
            <a:endParaRPr lang="ru-RU" sz="3600" dirty="0"/>
          </a:p>
        </p:txBody>
      </p:sp>
      <p:pic>
        <p:nvPicPr>
          <p:cNvPr id="5" name="Содержимое 4" descr="IMG_0009_NEW_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71479"/>
            <a:ext cx="4782879" cy="4786347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Отдельные пары в летний период встречаются Терских пойменных лесах у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ст.Павлодольской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 Численность: единичные пары встречались между станицами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Павлодольская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и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Новоосетинская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</a:p>
          <a:p>
            <a:endParaRPr lang="ru-RU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Степной орел</a:t>
            </a:r>
            <a:endParaRPr lang="ru-RU" sz="3600" dirty="0"/>
          </a:p>
        </p:txBody>
      </p:sp>
      <p:pic>
        <p:nvPicPr>
          <p:cNvPr id="5" name="Содержимое 4" descr="IMG_0010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357166"/>
            <a:ext cx="4912798" cy="5214973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500174"/>
            <a:ext cx="3429024" cy="5072098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Возможно гнездился в степях Моздокского района в 20-х годах. Численность: весной на пролете встречается единично или группами по 3-5 птиц, осенью стаи от 12 до 30 птиц.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0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008313" cy="72705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Могильник </a:t>
            </a:r>
            <a:endParaRPr lang="ru-RU" sz="3600" dirty="0"/>
          </a:p>
        </p:txBody>
      </p:sp>
      <p:pic>
        <p:nvPicPr>
          <p:cNvPr id="5" name="Содержимое 4" descr="IMG_0011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47545"/>
            <a:ext cx="4572031" cy="5167471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Встречается на пролетах. Численность:  в Моздокском районе встречается только на пролетах.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Орлан - белохвост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 летний период гнездится у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ст.Павлодольской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и с.Комарово. Численность: в настоящее время гнездится 2 пары, а на зимовке отмечается от 2 до 6 птиц.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Содержимое 6" descr="IMG_0012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571480"/>
            <a:ext cx="4841331" cy="5072098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Серая куропатка</a:t>
            </a:r>
            <a:endParaRPr lang="ru-RU" sz="3600" dirty="0"/>
          </a:p>
        </p:txBody>
      </p:sp>
      <p:pic>
        <p:nvPicPr>
          <p:cNvPr id="7" name="Содержимое 6" descr="IMG_0013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140" y="642918"/>
            <a:ext cx="4727948" cy="464347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Встречается в окрестностях ст.Терской. Численность: по учетным данным и опросу охотников численность вида  не превышает 250-300 особей.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Красавка</a:t>
            </a:r>
            <a:endParaRPr lang="ru-RU" sz="3600" dirty="0"/>
          </a:p>
        </p:txBody>
      </p:sp>
      <p:pic>
        <p:nvPicPr>
          <p:cNvPr id="5" name="Содержимое 4" descr="IMG_0014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500041"/>
            <a:ext cx="4808819" cy="5143537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2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До 50-х годов гнездилась в Моздокских степях. Численность: известны единичные встречи отдельных особей.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0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Коростель</a:t>
            </a:r>
            <a:endParaRPr lang="ru-RU" sz="3600" dirty="0"/>
          </a:p>
        </p:txBody>
      </p:sp>
      <p:pic>
        <p:nvPicPr>
          <p:cNvPr id="5" name="Содержимое 4" descr="IMG_0015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694024"/>
            <a:ext cx="4929221" cy="516386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Изредка встречается на полях, засеянных смесями кормовых трав у станиц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Павлодольская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и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Новоосетинская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 Численность: одиночные пары гнездятся на полях кормовых трав Моздокского района.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Дрофа</a:t>
            </a:r>
            <a:endParaRPr lang="ru-RU" sz="3600" dirty="0"/>
          </a:p>
        </p:txBody>
      </p:sp>
      <p:pic>
        <p:nvPicPr>
          <p:cNvPr id="5" name="Содержимое 4" descr="IMG_0016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553749"/>
            <a:ext cx="4857783" cy="5232705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До 50-х годов существовала гнездовая популяция в Моздокских степях. Численность: отмечались встречи отдельных птиц и стай до 60 особей.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0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i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ysClr val="windowText" lastClr="000000"/>
                </a:solidFill>
              </a:rPr>
              <a:t>Красная книга РСО – А – основной официальный документ, согласно которому на территории республики осуществляется охрана редких и находящихся под угрозой исчезновения видов растений и животных. Первое издание Красной книги РСО-А было осуществлено в 1981 году и включало в себя 5 видов млекопитающих, 10 видов птиц и 48 видов растений.  Последнее издание (за 1999 год) включает в себя 123 вида флоры и 127 видов фауны.</a:t>
            </a:r>
            <a:endParaRPr lang="ru-RU" sz="3600" i="1" dirty="0">
              <a:ln w="19050">
                <a:solidFill>
                  <a:srgbClr val="FF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Стрепет </a:t>
            </a:r>
            <a:endParaRPr lang="ru-RU" sz="3600" dirty="0"/>
          </a:p>
        </p:txBody>
      </p:sp>
      <p:pic>
        <p:nvPicPr>
          <p:cNvPr id="5" name="Содержимое 4" descr="IMG_0017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642917"/>
            <a:ext cx="4687117" cy="5000661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2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До 50-х годов существовала гнездовая популяция в Моздокских степях. Численность: известны залеты отдельных птиц и небольших стай.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0</a:t>
            </a:r>
            <a:endParaRPr lang="ru-RU" sz="2400" i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Желна </a:t>
            </a:r>
            <a:endParaRPr lang="ru-RU" sz="3600" dirty="0"/>
          </a:p>
        </p:txBody>
      </p:sp>
      <p:pic>
        <p:nvPicPr>
          <p:cNvPr id="5" name="Содержимое 4" descr="IMG_0018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6699" y="428604"/>
            <a:ext cx="4786623" cy="500066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Обитает в пойменных Терских лесах. </a:t>
            </a:r>
          </a:p>
          <a:p>
            <a:r>
              <a:rPr lang="ru-RU" sz="2400" dirty="0" smtClean="0">
                <a:solidFill>
                  <a:sysClr val="windowText" lastClr="000000"/>
                </a:solidFill>
              </a:rPr>
              <a:t>Численность: отдельные пары гнездятся в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притеречных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лесах Моздокского района. </a:t>
            </a:r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Желтопузик (глухарь)</a:t>
            </a:r>
            <a:endParaRPr lang="ru-RU" sz="3600" dirty="0"/>
          </a:p>
        </p:txBody>
      </p:sp>
      <p:pic>
        <p:nvPicPr>
          <p:cNvPr id="5" name="Содержимое 4" descr="IMG_0019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734" y="642918"/>
            <a:ext cx="4924662" cy="471490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Обнаружен по берегам реки Курп от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с.Малгобек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до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с.Сухотское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 Численность: на маршруте 5км встречали до 8 особей.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Быстрая ящурка</a:t>
            </a:r>
            <a:endParaRPr lang="ru-RU" sz="3600" dirty="0"/>
          </a:p>
        </p:txBody>
      </p:sp>
      <p:pic>
        <p:nvPicPr>
          <p:cNvPr id="5" name="Содержимое 4" descr="IMG_0020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785793"/>
            <a:ext cx="4811129" cy="4643471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небольшой участок на северо-востоке Моздокского района к западу от с.Веселовское. Численность: данных нет, известны находки нескольких экземпляров.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500462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Разноцветная ящурка</a:t>
            </a:r>
            <a:endParaRPr lang="ru-RU" sz="3600" dirty="0"/>
          </a:p>
        </p:txBody>
      </p:sp>
      <p:pic>
        <p:nvPicPr>
          <p:cNvPr id="6" name="Содержимое 5" descr="IMG_0021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447" y="714356"/>
            <a:ext cx="4676576" cy="507209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Распространена в северной части Моздокского района. Численность низкая, учетных данных нет.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Оливковый полоз</a:t>
            </a:r>
            <a:endParaRPr lang="ru-RU" sz="3600" dirty="0"/>
          </a:p>
        </p:txBody>
      </p:sp>
      <p:pic>
        <p:nvPicPr>
          <p:cNvPr id="5" name="Содержимое 4" descr="IMG_0022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714355"/>
            <a:ext cx="4891817" cy="4402635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4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Обитает в окрестностях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ст.Новоосетинской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 Численность крайне низкая, известны находки 3-х особей.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571900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Желтобрюхий полоз</a:t>
            </a:r>
            <a:endParaRPr lang="ru-RU" sz="3600" dirty="0"/>
          </a:p>
        </p:txBody>
      </p:sp>
      <p:pic>
        <p:nvPicPr>
          <p:cNvPr id="5" name="Содержимое 4" descr="IMG_0023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9761" y="571480"/>
            <a:ext cx="4545418" cy="4214842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29048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Находки известны из окрестностей населенных пунктов Терское, Веселовское, Моздок, Виноградное,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Сухотское</a:t>
            </a:r>
            <a:r>
              <a:rPr lang="ru-RU" sz="2400" dirty="0" smtClean="0">
                <a:solidFill>
                  <a:sysClr val="windowText" lastClr="000000"/>
                </a:solidFill>
              </a:rPr>
              <a:t>,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Малгобек</a:t>
            </a:r>
            <a:r>
              <a:rPr lang="ru-RU" sz="2400" dirty="0" smtClean="0">
                <a:solidFill>
                  <a:sysClr val="windowText" lastClr="000000"/>
                </a:solidFill>
              </a:rPr>
              <a:t>.</a:t>
            </a:r>
          </a:p>
          <a:p>
            <a:r>
              <a:rPr lang="ru-RU" sz="2400" dirty="0" smtClean="0">
                <a:solidFill>
                  <a:sysClr val="windowText" lastClr="000000"/>
                </a:solidFill>
              </a:rPr>
              <a:t>Численность в прошлом была достаточно велика.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357686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Четырехполосый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полоз</a:t>
            </a:r>
            <a:endParaRPr lang="ru-RU" sz="3600" dirty="0"/>
          </a:p>
        </p:txBody>
      </p:sp>
      <p:pic>
        <p:nvPicPr>
          <p:cNvPr id="5" name="Содержимое 4" descr="IMG_0024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714356"/>
            <a:ext cx="4517369" cy="4091202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1924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Обитает в долине р.Курп Моздокского района.</a:t>
            </a:r>
          </a:p>
          <a:p>
            <a:r>
              <a:rPr lang="ru-RU" sz="2400" dirty="0" smtClean="0">
                <a:solidFill>
                  <a:sysClr val="windowText" lastClr="000000"/>
                </a:solidFill>
              </a:rPr>
              <a:t>Численность: на маршруте от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Малгобека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до Сухотского повстречали до 4-х особей.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Западный </a:t>
            </a:r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удавчик</a:t>
            </a:r>
            <a:endParaRPr lang="ru-RU" sz="3600" dirty="0"/>
          </a:p>
        </p:txBody>
      </p:sp>
      <p:pic>
        <p:nvPicPr>
          <p:cNvPr id="5" name="Содержимое 4" descr="IMG_0025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360" y="714356"/>
            <a:ext cx="4411803" cy="442915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Известны находки нескольких особей в Моздокском районе. Численность неизвестна, но, по-видимому, очень низкая.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4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Каспийская минога</a:t>
            </a:r>
            <a:endParaRPr lang="ru-RU" sz="3600" dirty="0"/>
          </a:p>
        </p:txBody>
      </p:sp>
      <p:pic>
        <p:nvPicPr>
          <p:cNvPr id="5" name="Содержимое 4" descr="IMG_0026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857232"/>
            <a:ext cx="4878023" cy="4158602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р.Терек в равнинном течении. В пределах РСО-А отмечаются единичные экземпляры.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Большой тушканчик</a:t>
            </a:r>
            <a:endParaRPr lang="ru-RU" sz="3600" i="1" u="sng" dirty="0">
              <a:ln w="1905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928802"/>
            <a:ext cx="3186106" cy="469106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Встречается только в окрестностях </a:t>
            </a:r>
            <a:r>
              <a:rPr lang="ru-RU" sz="2400" dirty="0" err="1" smtClean="0">
                <a:solidFill>
                  <a:schemeClr val="tx1"/>
                </a:solidFill>
              </a:rPr>
              <a:t>ст.Новоосетинской</a:t>
            </a:r>
            <a:r>
              <a:rPr lang="ru-RU" sz="2400" dirty="0" smtClean="0">
                <a:solidFill>
                  <a:schemeClr val="tx1"/>
                </a:solidFill>
              </a:rPr>
              <a:t>. Численность низкая, а плотность населения, вероятно, не превышает 1-2 особи на 1 га мест обитания.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Категория 4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IMG_NEW_0002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857232"/>
            <a:ext cx="5000660" cy="5214974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Русский осетр</a:t>
            </a:r>
            <a:endParaRPr lang="ru-RU" sz="3600" dirty="0"/>
          </a:p>
        </p:txBody>
      </p:sp>
      <p:pic>
        <p:nvPicPr>
          <p:cNvPr id="5" name="Содержимое 4" descr="IMG_0027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2855" y="500042"/>
            <a:ext cx="4937420" cy="442915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Крайне редко встречается в Тереке до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Павлодольской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плотины. В пределах РСО-А отмечались единичные экземпляры.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Севрюга</a:t>
            </a:r>
            <a:endParaRPr lang="ru-RU" sz="3600" dirty="0"/>
          </a:p>
        </p:txBody>
      </p:sp>
      <p:pic>
        <p:nvPicPr>
          <p:cNvPr id="5" name="Содержимое 4" descr="IMG_0028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9644" y="571480"/>
            <a:ext cx="4714061" cy="4500594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Редко встречается в Тереке до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Павлодольской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плотины. Вид, находящийся на грани исчезновения.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Каспийский лосось</a:t>
            </a:r>
            <a:endParaRPr lang="ru-RU" sz="3600" dirty="0"/>
          </a:p>
        </p:txBody>
      </p:sp>
      <p:pic>
        <p:nvPicPr>
          <p:cNvPr id="5" name="Содержимое 4" descr="IMG_0029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5677" y="714356"/>
            <a:ext cx="4510964" cy="4143404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14734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Встречается в Тереке до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Павлодольской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плотины. Численность: ежегодно для целей воспроизводства отлавливается 70-90 особей-производителей.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Поликсена </a:t>
            </a:r>
            <a:endParaRPr lang="ru-RU" sz="3600" dirty="0"/>
          </a:p>
        </p:txBody>
      </p:sp>
      <p:pic>
        <p:nvPicPr>
          <p:cNvPr id="5" name="Содержимое 4" descr="IMG_0030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234" y="785794"/>
            <a:ext cx="4267249" cy="407196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достаточно высокая.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Подалирий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3600" dirty="0"/>
          </a:p>
        </p:txBody>
      </p:sp>
      <p:pic>
        <p:nvPicPr>
          <p:cNvPr id="5" name="Содержимое 4" descr="IMG_0031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501" y="571480"/>
            <a:ext cx="4770816" cy="4572032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Распространены повсеместно, до высоты 2000м. Численность достаточно высокая и стабильная.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Махаон </a:t>
            </a:r>
            <a:endParaRPr lang="ru-RU" sz="3600" dirty="0"/>
          </a:p>
        </p:txBody>
      </p:sp>
      <p:pic>
        <p:nvPicPr>
          <p:cNvPr id="5" name="Содержимое 4" descr="IMG_0032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642918"/>
            <a:ext cx="4735197" cy="440611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Численность: локальные популяции с невысокой численностью, имеющей тенденцию к снижению.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000496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Павлиноглазка грушевая</a:t>
            </a:r>
            <a:endParaRPr lang="ru-RU" sz="3600" dirty="0"/>
          </a:p>
        </p:txBody>
      </p:sp>
      <p:pic>
        <p:nvPicPr>
          <p:cNvPr id="5" name="Содержимое 4" descr="IMG_0033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714356"/>
            <a:ext cx="4492199" cy="420922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 низкая, имеет тенденцию к сокращению. 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Голубянка </a:t>
            </a:r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Мелеагр</a:t>
            </a:r>
            <a:endParaRPr lang="ru-RU" sz="3600" dirty="0"/>
          </a:p>
        </p:txBody>
      </p:sp>
      <p:pic>
        <p:nvPicPr>
          <p:cNvPr id="5" name="Содержимое 4" descr="IMG_0034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038" y="714356"/>
            <a:ext cx="4716702" cy="428628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 низкая.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Аскалаф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пестрый</a:t>
            </a:r>
            <a:endParaRPr lang="ru-RU" sz="3600" dirty="0"/>
          </a:p>
        </p:txBody>
      </p:sp>
      <p:pic>
        <p:nvPicPr>
          <p:cNvPr id="5" name="Содержимое 4" descr="IMG_0035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72" y="642918"/>
            <a:ext cx="4755537" cy="439251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невысокая, встречается единично или небольшими группами.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4214810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Боливария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короткокрылая</a:t>
            </a:r>
            <a:endParaRPr lang="ru-RU" sz="3600" dirty="0"/>
          </a:p>
        </p:txBody>
      </p:sp>
      <p:pic>
        <p:nvPicPr>
          <p:cNvPr id="5" name="Содержимое 4" descr="IMG_0036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571480"/>
            <a:ext cx="4485129" cy="4346592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крайне низкая, встречается единично.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251231" cy="171448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Кавказская европейская норка</a:t>
            </a:r>
            <a:endParaRPr lang="ru-RU" sz="3600" dirty="0"/>
          </a:p>
        </p:txBody>
      </p:sp>
      <p:pic>
        <p:nvPicPr>
          <p:cNvPr id="5" name="Содержимое 4" descr="IMG_0001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048" y="500042"/>
            <a:ext cx="4934826" cy="514353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14554"/>
            <a:ext cx="3008313" cy="4340237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 1950-е годы населяла равнинную часть республики. Численность: на территории РСО-А вид исчез.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0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Толстун степной</a:t>
            </a:r>
            <a:endParaRPr lang="ru-RU" sz="3600" dirty="0"/>
          </a:p>
        </p:txBody>
      </p:sp>
      <p:pic>
        <p:nvPicPr>
          <p:cNvPr id="6" name="Содержимое 5" descr="IMG_0037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571479"/>
            <a:ext cx="4754491" cy="4402307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крайне низкая, встречается единично.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Дыбка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степная</a:t>
            </a:r>
            <a:endParaRPr lang="ru-RU" sz="3600" dirty="0"/>
          </a:p>
        </p:txBody>
      </p:sp>
      <p:pic>
        <p:nvPicPr>
          <p:cNvPr id="5" name="Содержимое 4" descr="IMG_0038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785793"/>
            <a:ext cx="4417339" cy="3926523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крайне редкая.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Шмель моховой</a:t>
            </a:r>
            <a:endParaRPr lang="ru-RU" sz="3600" dirty="0"/>
          </a:p>
        </p:txBody>
      </p:sp>
      <p:pic>
        <p:nvPicPr>
          <p:cNvPr id="6" name="Содержимое 5" descr="IMG_0039_NEW_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428604"/>
            <a:ext cx="5074341" cy="5157869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 довольно высокая.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929222" cy="94137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Шмель </a:t>
            </a:r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пластинчатозубый</a:t>
            </a:r>
            <a:endParaRPr lang="ru-RU" sz="3600" dirty="0"/>
          </a:p>
        </p:txBody>
      </p:sp>
      <p:pic>
        <p:nvPicPr>
          <p:cNvPr id="7" name="Содержимое 6" descr="IMG_0039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1285860"/>
            <a:ext cx="4521233" cy="4222033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 не исследовалась.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4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Шмель армянский</a:t>
            </a:r>
            <a:endParaRPr lang="ru-RU" sz="3600" dirty="0"/>
          </a:p>
        </p:txBody>
      </p:sp>
      <p:pic>
        <p:nvPicPr>
          <p:cNvPr id="7" name="Содержимое 6" descr="IMG_0040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034" y="714356"/>
            <a:ext cx="5018881" cy="507209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низкая, имеет тенденцию к сокращению.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2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86106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Мелиттурга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булавоусая</a:t>
            </a:r>
            <a:endParaRPr lang="ru-RU" sz="3600" dirty="0"/>
          </a:p>
        </p:txBody>
      </p:sp>
      <p:pic>
        <p:nvPicPr>
          <p:cNvPr id="9" name="Содержимое 8" descr="IMG_0041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121" y="785794"/>
            <a:ext cx="4586146" cy="435771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сравнительно высокая.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Мегахила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округлая</a:t>
            </a:r>
            <a:endParaRPr lang="ru-RU" sz="3600" dirty="0"/>
          </a:p>
        </p:txBody>
      </p:sp>
      <p:pic>
        <p:nvPicPr>
          <p:cNvPr id="5" name="Содержимое 4" descr="IMG_0041_NEW_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5530" y="500042"/>
            <a:ext cx="4885900" cy="464347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высокая.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Рофитоидес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серый</a:t>
            </a:r>
            <a:endParaRPr lang="ru-RU" sz="3600" dirty="0"/>
          </a:p>
        </p:txBody>
      </p:sp>
      <p:pic>
        <p:nvPicPr>
          <p:cNvPr id="5" name="Содержимое 4" descr="IMG_0042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7780" y="571480"/>
            <a:ext cx="4960972" cy="4643470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высокая.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251231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err="1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Ксилокопа</a:t>
            </a:r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фиолетовая</a:t>
            </a:r>
            <a:endParaRPr lang="ru-RU" sz="3600" dirty="0"/>
          </a:p>
        </p:txBody>
      </p:sp>
      <p:pic>
        <p:nvPicPr>
          <p:cNvPr id="5" name="Содержимое 4" descr="IMG_0043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148" y="785794"/>
            <a:ext cx="4880163" cy="4500594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7544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высокая.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Сколия-гигант</a:t>
            </a:r>
            <a:endParaRPr lang="ru-RU" sz="3600" dirty="0"/>
          </a:p>
        </p:txBody>
      </p:sp>
      <p:pic>
        <p:nvPicPr>
          <p:cNvPr id="5" name="Содержимое 4" descr="IMG_0044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714356"/>
            <a:ext cx="5161981" cy="467215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Населяет степной пояс. Численность низкая.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3643338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Южнорусская перевязка</a:t>
            </a:r>
            <a:endParaRPr lang="ru-RU" sz="3600" dirty="0"/>
          </a:p>
        </p:txBody>
      </p:sp>
      <p:pic>
        <p:nvPicPr>
          <p:cNvPr id="5" name="Содержимое 4" descr="IMG_0002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20" y="571479"/>
            <a:ext cx="4963757" cy="5286413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Ранее населяла Моздокский район.  Численность: охотники Моздокского района сообщили, что им этот зверек не знаком.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0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Сколия степная</a:t>
            </a:r>
            <a:endParaRPr lang="ru-RU" sz="3600" dirty="0"/>
          </a:p>
        </p:txBody>
      </p:sp>
      <p:pic>
        <p:nvPicPr>
          <p:cNvPr id="5" name="Содержимое 4" descr="IMG_0045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428603"/>
            <a:ext cx="4993635" cy="4715179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Обитает в степном поясе. По численности данных нет.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9"/>
            <a:ext cx="82868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Очень хочется надеяться, что человек научится уважать законы природы и, наконец, поймет, что сам является составной  её частью, а не властелином. Нарушая сложившиеся  тысячелетиями законы природы, человек разрушает основы своего существования. К прогрессу ведет лишь одна дорога – через уважение законов природы и жизнь в гармонии с природой. Тогда численность видов растений и животных, занесенных в Красные книги, не будет увеличиваться такими темпами, как в наше время.</a:t>
            </a:r>
            <a:endParaRPr lang="ru-RU" sz="32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357586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Кавказская речная выдра</a:t>
            </a:r>
            <a:endParaRPr lang="ru-RU" sz="3600" dirty="0"/>
          </a:p>
        </p:txBody>
      </p:sp>
      <p:pic>
        <p:nvPicPr>
          <p:cNvPr id="5" name="Содержимое 4" descr="IMG_0003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028" y="500042"/>
            <a:ext cx="4854229" cy="5429288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 прошлом населяла всю территорию РСО-А. по численности данных нет, но, по-видимому, очень низкая. Чаще встречается по Тереку в Моздокском районе.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Камышовый кот (Хаус)</a:t>
            </a:r>
            <a:endParaRPr lang="ru-RU" sz="3600" dirty="0"/>
          </a:p>
        </p:txBody>
      </p:sp>
      <p:pic>
        <p:nvPicPr>
          <p:cNvPr id="5" name="Содержимое 4" descr="IMG_0004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6706" y="428604"/>
            <a:ext cx="5084606" cy="5500726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По некоторым сведениям западный край ареала кота достигал Моздокского района. По численности данных нет. По устным сообщениям встречается по Тереку в Моздокском районе.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116205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Европейский  лось</a:t>
            </a:r>
            <a:endParaRPr lang="ru-RU" sz="3600" dirty="0"/>
          </a:p>
        </p:txBody>
      </p:sp>
      <p:pic>
        <p:nvPicPr>
          <p:cNvPr id="5" name="Содержимое 4" descr="IMG_0005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500041"/>
            <a:ext cx="4773857" cy="5072099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С середины 80-х годов отмечаются нерегулярные заходы зверей в пойменные леса по р.Терек в Моздокском районе. Численность: единичные заходы, оседлой популяции в республике нет.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3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600" i="1" u="sng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Кваква</a:t>
            </a:r>
            <a:endParaRPr lang="ru-RU" sz="3600" dirty="0"/>
          </a:p>
        </p:txBody>
      </p:sp>
      <p:pic>
        <p:nvPicPr>
          <p:cNvPr id="5" name="Содержимое 4" descr="IMG_0006_NEW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934" y="500042"/>
            <a:ext cx="4641183" cy="5214974"/>
          </a:xfrm>
          <a:ln>
            <a:solidFill>
              <a:srgbClr val="FF0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r>
              <a:rPr lang="ru-RU" sz="2400" dirty="0" smtClean="0">
                <a:solidFill>
                  <a:sysClr val="windowText" lastClr="000000"/>
                </a:solidFill>
              </a:rPr>
              <a:t>В конце 70-х годов гнездовые колонии были обнаружены на водоеме головного сооружения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Терско-Кумского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канала. Численность: на </a:t>
            </a:r>
            <a:r>
              <a:rPr lang="ru-RU" sz="2400" dirty="0" err="1" smtClean="0">
                <a:solidFill>
                  <a:sysClr val="windowText" lastClr="000000"/>
                </a:solidFill>
              </a:rPr>
              <a:t>Терско-Кумском</a:t>
            </a:r>
            <a:r>
              <a:rPr lang="ru-RU" sz="2400" dirty="0" smtClean="0">
                <a:solidFill>
                  <a:sysClr val="windowText" lastClr="000000"/>
                </a:solidFill>
              </a:rPr>
              <a:t> канале в 1990г насчитали 20 жилых гнезд.</a:t>
            </a:r>
          </a:p>
          <a:p>
            <a:r>
              <a:rPr lang="ru-RU" sz="2400" i="1" dirty="0" smtClean="0">
                <a:solidFill>
                  <a:sysClr val="windowText" lastClr="000000"/>
                </a:solidFill>
              </a:rPr>
              <a:t>Категория 1</a:t>
            </a:r>
            <a:endParaRPr lang="ru-RU" sz="2400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zo9999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uzo9999</Template>
  <TotalTime>247</TotalTime>
  <Words>1150</Words>
  <Application>Microsoft Office PowerPoint</Application>
  <PresentationFormat>Экран (4:3)</PresentationFormat>
  <Paragraphs>151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uzo9999</vt:lpstr>
      <vt:lpstr>«РЕДКИЕ И ИСЧЕЗАЮЩИЕ  ВИДЫ ФАУНЫ  МОЗДОКСКОГО Р-НА  РСО-АЛАНИЯ»</vt:lpstr>
      <vt:lpstr>Красная книга РСО – А – основной официальный документ, согласно которому на территории республики осуществляется охрана редких и находящихся под угрозой исчезновения видов растений и животных. Первое издание Красной книги РСО-А было осуществлено в 1981 году и включало в себя 5 видов млекопитающих, 10 видов птиц и 48 видов растений.  Последнее издание (за 1999 год) включает в себя 123 вида флоры и 127 видов фауны.</vt:lpstr>
      <vt:lpstr>Большой тушканчик</vt:lpstr>
      <vt:lpstr>Кавказская европейская норка</vt:lpstr>
      <vt:lpstr>Южнорусская перевязка</vt:lpstr>
      <vt:lpstr>Кавказская речная выдра</vt:lpstr>
      <vt:lpstr>Камышовый кот (Хаус)</vt:lpstr>
      <vt:lpstr>Европейский  лось</vt:lpstr>
      <vt:lpstr>Кваква</vt:lpstr>
      <vt:lpstr>Черный аист</vt:lpstr>
      <vt:lpstr>Обыкновенный осоед</vt:lpstr>
      <vt:lpstr>Змееяд</vt:lpstr>
      <vt:lpstr>Степной орел</vt:lpstr>
      <vt:lpstr>Могильник </vt:lpstr>
      <vt:lpstr>Орлан - белохвост</vt:lpstr>
      <vt:lpstr>Серая куропатка</vt:lpstr>
      <vt:lpstr>Красавка</vt:lpstr>
      <vt:lpstr>Коростель</vt:lpstr>
      <vt:lpstr>Дрофа</vt:lpstr>
      <vt:lpstr>Стрепет </vt:lpstr>
      <vt:lpstr>Желна </vt:lpstr>
      <vt:lpstr>Желтопузик (глухарь)</vt:lpstr>
      <vt:lpstr>Быстрая ящурка</vt:lpstr>
      <vt:lpstr>Разноцветная ящурка</vt:lpstr>
      <vt:lpstr>Оливковый полоз</vt:lpstr>
      <vt:lpstr>Желтобрюхий полоз</vt:lpstr>
      <vt:lpstr>Четырехполосый полоз</vt:lpstr>
      <vt:lpstr>Западный удавчик</vt:lpstr>
      <vt:lpstr>Каспийская минога</vt:lpstr>
      <vt:lpstr>Русский осетр</vt:lpstr>
      <vt:lpstr>Севрюга</vt:lpstr>
      <vt:lpstr>Каспийский лосось</vt:lpstr>
      <vt:lpstr>Поликсена </vt:lpstr>
      <vt:lpstr>Подалирий </vt:lpstr>
      <vt:lpstr>Махаон </vt:lpstr>
      <vt:lpstr>Павлиноглазка грушевая</vt:lpstr>
      <vt:lpstr>Голубянка Мелеагр</vt:lpstr>
      <vt:lpstr>Аскалаф пестрый</vt:lpstr>
      <vt:lpstr>Боливария короткокрылая</vt:lpstr>
      <vt:lpstr>Толстун степной</vt:lpstr>
      <vt:lpstr>Дыбка степная</vt:lpstr>
      <vt:lpstr>Шмель моховой</vt:lpstr>
      <vt:lpstr>Шмель пластинчатозубый</vt:lpstr>
      <vt:lpstr>Шмель армянский</vt:lpstr>
      <vt:lpstr>Мелиттурга булавоусая</vt:lpstr>
      <vt:lpstr>Мегахила округлая</vt:lpstr>
      <vt:lpstr>Рофитоидес серый</vt:lpstr>
      <vt:lpstr>Ксилокопа фиолетовая</vt:lpstr>
      <vt:lpstr>Сколия-гигант</vt:lpstr>
      <vt:lpstr>Сколия степная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«РЕДКИЕ И ИСЧЕЗАЮЩИЕ  ВИДЫ ФАУНЫ  МОЗДОКСКОГО Р-НА  РСО-АЛАНИЯ»</dc:title>
  <dc:creator>пк</dc:creator>
  <cp:lastModifiedBy>xxxxxx</cp:lastModifiedBy>
  <cp:revision>152</cp:revision>
  <dcterms:created xsi:type="dcterms:W3CDTF">2011-10-06T19:02:46Z</dcterms:created>
  <dcterms:modified xsi:type="dcterms:W3CDTF">2013-09-11T19:02:19Z</dcterms:modified>
</cp:coreProperties>
</file>