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4" r:id="rId4"/>
    <p:sldId id="258" r:id="rId5"/>
    <p:sldId id="259" r:id="rId6"/>
    <p:sldId id="262" r:id="rId7"/>
    <p:sldId id="265" r:id="rId8"/>
    <p:sldId id="263" r:id="rId9"/>
    <p:sldId id="269" r:id="rId10"/>
    <p:sldId id="268" r:id="rId11"/>
    <p:sldId id="257" r:id="rId12"/>
    <p:sldId id="266" r:id="rId13"/>
    <p:sldId id="267" r:id="rId14"/>
    <p:sldId id="271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76962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76962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A4DEA2-BF46-4351-AF51-D2F64AD68B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18E825-EE6E-4E58-A238-340EA3CC6D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42ED4D-33AD-4155-B55F-B543BDC6191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154476-F6B2-4D58-8DF4-F77D54A4EE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estival.1september.ru/articles/51965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77318" cy="1731982"/>
          </a:xfrm>
        </p:spPr>
        <p:txBody>
          <a:bodyPr/>
          <a:lstStyle/>
          <a:p>
            <a:r>
              <a:rPr lang="ru-RU" sz="9600" dirty="0" smtClean="0"/>
              <a:t>Зубы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400800" cy="1317322"/>
          </a:xfrm>
        </p:spPr>
        <p:txBody>
          <a:bodyPr/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учитель биологии МБОУ ООШ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п.Тельмана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Моздокского р-на РСО-Алания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Стефутина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Викторовна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9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4562231" y="794802"/>
            <a:ext cx="4176713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3600" b="1" dirty="0">
                <a:solidFill>
                  <a:srgbClr val="000066"/>
                </a:solidFill>
              </a:rPr>
              <a:t>Появляется неприятный запах изо рта, происходит пожелтение и разрушение эмали, разрушение тканей десны около зубов  –пародонтоз.</a:t>
            </a:r>
          </a:p>
          <a:p>
            <a:pPr algn="l" eaLnBrk="1" hangingPunct="1"/>
            <a:endParaRPr lang="ru-RU" sz="2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5089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744913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89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74332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611561" y="333375"/>
            <a:ext cx="7920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КУРЕНИЕ ВЛИЯЕТ НА ЗУБЫ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4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СОВЕТЫ</a:t>
            </a:r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rgbClr val="000066"/>
                </a:solidFill>
              </a:rPr>
              <a:t>Чтобы не болели зубы и не воспалялись десны, нужно полноценно питаться: есть много зеленых овощей, свежих фруктов, мясо, курицу, рыбу, яйца, пить поболь­ше молока. В вашем возрасте надо выпивать не менее 3-4 стаканов молока в день. Если вы будете регулярно есть все эти продукты, то получите все необходимые мине­ральные вещества и витамины.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Сырые жесткие овощи (морковь, огурцы) и твер­дые фрукты (яблоки, груши) хорошо очищают зубы от прилипших кусочков пищи и укрепляют десны. Лук и чес­нок уничтожают гнилостные бактерии в полости рта. Све­жие овощи, фрукты и ягоды содержат много витаминов, необходимых для организма человека.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8218487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ЧИСТКИ ЗУБОВ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2123727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Зубы надо чистить      2 раза в день: утром после завтрака и вечером перед сном. Продолжи-</a:t>
            </a:r>
            <a:r>
              <a:rPr lang="ru-RU" sz="2400" dirty="0" err="1" smtClean="0"/>
              <a:t>тельность</a:t>
            </a:r>
            <a:r>
              <a:rPr lang="ru-RU" sz="2400" dirty="0" smtClean="0"/>
              <a:t> процедуры – около 3 минут.</a:t>
            </a:r>
          </a:p>
        </p:txBody>
      </p:sp>
      <p:pic>
        <p:nvPicPr>
          <p:cNvPr id="13316" name="Picture 7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6912"/>
            <a:ext cx="6840413" cy="597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0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756525" cy="1054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ЗУБНОЙ ЩЁТКИ</a:t>
            </a:r>
            <a:endParaRPr lang="ru-RU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196753"/>
            <a:ext cx="8677150" cy="540089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  </a:t>
            </a:r>
            <a:r>
              <a:rPr lang="ru-RU" dirty="0" smtClean="0"/>
              <a:t>Зубная щетка способствует очищению зубов от зубного налета. </a:t>
            </a:r>
            <a:r>
              <a:rPr lang="ru-RU" dirty="0" smtClean="0">
                <a:solidFill>
                  <a:srgbClr val="FF0000"/>
                </a:solidFill>
              </a:rPr>
              <a:t>Щетки бывают разной степени жесткости:</a:t>
            </a:r>
            <a:r>
              <a:rPr lang="ru-RU" dirty="0" smtClean="0"/>
              <a:t> очень жесткие, жесткие, средней жесткости, мягкие, очень мягкие. Зубные щетки с жесткими и очень жесткими щетинами применяют для очищения зубных протезов, </a:t>
            </a:r>
            <a:r>
              <a:rPr lang="ru-RU" u="sng" dirty="0" smtClean="0"/>
              <a:t>мягкие и очень мягкие рекомендуют маленьким детям</a:t>
            </a:r>
            <a:r>
              <a:rPr lang="ru-RU" dirty="0" smtClean="0"/>
              <a:t> и при обострении заболевания десен. Здоровым людям лучше пользоваться  щетками средней жесткости и мягкими. Для чистки труднодоступных мест больше подойдут  щетки с конусообразной подстрижкой пучков щетины. Контур щетки должен носить вогнутый характер, это удобнее и лучше способствует очищению.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Щетина щеток может быть натуральной или искусственной.</a:t>
            </a:r>
            <a:r>
              <a:rPr lang="ru-RU" dirty="0" smtClean="0"/>
              <a:t> Искусственная щетина лучше очищает поверхность зубов, щетки из нее должны меняться через 1-2 месяца, из натуральной щетины - через 3-4. Новую  зубную щетку  необходимо вымыть мылом  и обдать кипятком, затем каждый раз   тщательно промывать водой и ставить в стаканчик щетиной кверху.</a:t>
            </a:r>
          </a:p>
        </p:txBody>
      </p:sp>
    </p:spTree>
    <p:extLst>
      <p:ext uri="{BB962C8B-B14F-4D97-AF65-F5344CB8AC3E}">
        <p14:creationId xmlns:p14="http://schemas.microsoft.com/office/powerpoint/2010/main" val="11205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ПРАВИЛА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752"/>
            <a:ext cx="4919937" cy="492941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Чисти зубы только зубной щёткой и обязательно чистой.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Зубную щетку меняй каждые 3 месяца.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Чисти их в течение трёх минут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Чисти зубы с внешней и с внутренней стороны круговыми движениями и движениями сверху вниз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Чисти зубы зубной пастой, зубным порошком два раза в день.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После приёма пищи полощи рот кипяченой водой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66"/>
                </a:solidFill>
              </a:rPr>
              <a:t>Посещай стоматолога каждые полгода.</a:t>
            </a:r>
          </a:p>
        </p:txBody>
      </p:sp>
      <p:pic>
        <p:nvPicPr>
          <p:cNvPr id="5" name="Picture 4" descr="1 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37" y="1412776"/>
            <a:ext cx="3744912" cy="3436937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hlinkClick r:id="rId2"/>
              </a:rPr>
              <a:t>http://festival.1september.ru/articles/519652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8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90" name="Rectangle 54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696200" cy="64792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ЧЕЛОВЕКУ ЗУБЫ?</a:t>
            </a:r>
            <a:r>
              <a:rPr kumimoji="0"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0"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9591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323528" y="2133600"/>
            <a:ext cx="8568952" cy="4391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ru-RU" sz="2800" b="1" dirty="0">
                <a:solidFill>
                  <a:srgbClr val="660033"/>
                </a:solidFill>
                <a:effectLst/>
              </a:rPr>
              <a:t>Откусывание и пережевывание пищи.</a:t>
            </a:r>
          </a:p>
          <a:p>
            <a:pPr>
              <a:lnSpc>
                <a:spcPct val="90000"/>
              </a:lnSpc>
            </a:pPr>
            <a:r>
              <a:rPr kumimoji="0" lang="ru-RU" sz="2800" b="1" dirty="0">
                <a:solidFill>
                  <a:srgbClr val="660033"/>
                </a:solidFill>
                <a:effectLst/>
              </a:rPr>
              <a:t> Механическая обработка пищи.</a:t>
            </a:r>
          </a:p>
          <a:p>
            <a:pPr>
              <a:lnSpc>
                <a:spcPct val="90000"/>
              </a:lnSpc>
            </a:pPr>
            <a:r>
              <a:rPr kumimoji="0" lang="ru-RU" sz="2800" b="1" dirty="0" smtClean="0">
                <a:solidFill>
                  <a:srgbClr val="660033"/>
                </a:solidFill>
                <a:effectLst/>
              </a:rPr>
              <a:t>Зубы </a:t>
            </a:r>
            <a:r>
              <a:rPr kumimoji="0" lang="ru-RU" sz="2800" b="1" dirty="0">
                <a:solidFill>
                  <a:srgbClr val="660033"/>
                </a:solidFill>
                <a:effectLst/>
              </a:rPr>
              <a:t>принимают участие в образовании звуков и становлении речи. Потеря отдельных, особенно передних, зубов заметно отражается на четкости произношения слов. </a:t>
            </a:r>
          </a:p>
          <a:p>
            <a:pPr>
              <a:lnSpc>
                <a:spcPct val="90000"/>
              </a:lnSpc>
            </a:pPr>
            <a:r>
              <a:rPr kumimoji="0" lang="ru-RU" sz="2800" b="1" dirty="0">
                <a:solidFill>
                  <a:srgbClr val="660033"/>
                </a:solidFill>
                <a:effectLst/>
              </a:rPr>
              <a:t>Зубы придают внешний вид лицу - при их отсутствии или неестественном положении искажаются черты лица.</a:t>
            </a:r>
          </a:p>
        </p:txBody>
      </p:sp>
    </p:spTree>
    <p:extLst>
      <p:ext uri="{BB962C8B-B14F-4D97-AF65-F5344CB8AC3E}">
        <p14:creationId xmlns:p14="http://schemas.microsoft.com/office/powerpoint/2010/main" val="189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MG_00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219199"/>
            <a:ext cx="5181624" cy="56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88640"/>
            <a:ext cx="736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/>
              </a:rPr>
              <a:t>Зубы взрослых и детей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8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КОГО КАКИЕ ЗУБЫ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2240280"/>
            <a:ext cx="4310192" cy="38770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000066"/>
                </a:solidFill>
              </a:rPr>
              <a:t>У щуки </a:t>
            </a:r>
            <a:r>
              <a:rPr lang="ru-RU" sz="2200" b="1" dirty="0">
                <a:solidFill>
                  <a:srgbClr val="000066"/>
                </a:solidFill>
              </a:rPr>
              <a:t>полным-полно мелких и острых зубов. Растут они на верхней и нижней челюстях в несколько рядов, все направлены </a:t>
            </a:r>
            <a:r>
              <a:rPr lang="ru-RU" sz="2200" b="1" dirty="0" smtClean="0">
                <a:solidFill>
                  <a:srgbClr val="000066"/>
                </a:solidFill>
              </a:rPr>
              <a:t>назад,  </a:t>
            </a:r>
            <a:r>
              <a:rPr lang="ru-RU" sz="2200" b="1" dirty="0">
                <a:solidFill>
                  <a:srgbClr val="000066"/>
                </a:solidFill>
              </a:rPr>
              <a:t>ведь ловит она скользкую рыбу в твердой </a:t>
            </a:r>
            <a:r>
              <a:rPr lang="ru-RU" sz="2200" b="1" dirty="0" smtClean="0">
                <a:solidFill>
                  <a:srgbClr val="000066"/>
                </a:solidFill>
              </a:rPr>
              <a:t>чешуе.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У грызунов зубы - стамески. Они всю жизнь ими грызут, и всю жизнь резцы острые и постоянно растут.</a:t>
            </a:r>
            <a:endParaRPr lang="ru-RU" sz="2200" b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endParaRPr lang="ru-RU" sz="2200" b="1" dirty="0">
              <a:solidFill>
                <a:srgbClr val="000066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45150" y="2240280"/>
            <a:ext cx="4319337" cy="4429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0066"/>
                </a:solidFill>
              </a:rPr>
              <a:t>Ядовитые змеи </a:t>
            </a:r>
            <a:r>
              <a:rPr lang="ru-RU" sz="2200" b="1" dirty="0" smtClean="0">
                <a:solidFill>
                  <a:srgbClr val="000066"/>
                </a:solidFill>
              </a:rPr>
              <a:t>кусают</a:t>
            </a:r>
            <a:r>
              <a:rPr lang="ru-RU" sz="2200" b="1" dirty="0">
                <a:solidFill>
                  <a:srgbClr val="000066"/>
                </a:solidFill>
              </a:rPr>
              <a:t>, когда нападают на </a:t>
            </a:r>
            <a:r>
              <a:rPr lang="ru-RU" sz="2200" b="1" dirty="0" smtClean="0">
                <a:solidFill>
                  <a:srgbClr val="000066"/>
                </a:solidFill>
              </a:rPr>
              <a:t>добычу </a:t>
            </a:r>
            <a:r>
              <a:rPr lang="ru-RU" sz="2200" b="1" dirty="0">
                <a:solidFill>
                  <a:srgbClr val="000066"/>
                </a:solidFill>
              </a:rPr>
              <a:t>или когда защищаются.  На верхней челюсти у них растут два ядовитых зуба  При </a:t>
            </a:r>
            <a:r>
              <a:rPr lang="ru-RU" sz="2200" b="1" i="1" dirty="0">
                <a:solidFill>
                  <a:srgbClr val="000066"/>
                </a:solidFill>
              </a:rPr>
              <a:t> </a:t>
            </a:r>
            <a:r>
              <a:rPr lang="ru-RU" sz="2200" b="1" dirty="0">
                <a:solidFill>
                  <a:srgbClr val="000066"/>
                </a:solidFill>
              </a:rPr>
              <a:t>укусе именно через эти зубы впрыскивается в ранку жертвы яд. Это зубы-шприцы. </a:t>
            </a:r>
            <a:r>
              <a:rPr lang="ru-RU" sz="2200" b="1" dirty="0" smtClean="0">
                <a:solidFill>
                  <a:srgbClr val="000066"/>
                </a:solidFill>
              </a:rPr>
              <a:t>Если </a:t>
            </a:r>
            <a:r>
              <a:rPr lang="ru-RU" sz="2200" b="1" dirty="0">
                <a:solidFill>
                  <a:srgbClr val="000066"/>
                </a:solidFill>
              </a:rPr>
              <a:t>вы встретите змею </a:t>
            </a:r>
            <a:r>
              <a:rPr lang="ru-RU" sz="2200" b="1" dirty="0" smtClean="0">
                <a:solidFill>
                  <a:srgbClr val="000066"/>
                </a:solidFill>
              </a:rPr>
              <a:t> в лесу</a:t>
            </a:r>
            <a:r>
              <a:rPr lang="ru-RU" sz="2200" b="1" dirty="0">
                <a:solidFill>
                  <a:srgbClr val="000066"/>
                </a:solidFill>
              </a:rPr>
              <a:t>, не трогайте ее и обойдите. Ядовитые змеи очень полезны. </a:t>
            </a:r>
          </a:p>
        </p:txBody>
      </p:sp>
    </p:spTree>
    <p:extLst>
      <p:ext uri="{BB962C8B-B14F-4D97-AF65-F5344CB8AC3E}">
        <p14:creationId xmlns:p14="http://schemas.microsoft.com/office/powerpoint/2010/main" val="35936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359775" cy="7556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УСТРОЕНЫ ЗУБЫ?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sz="2800" b="1">
              <a:effectLst/>
            </a:endParaRP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  <a:effectLst/>
            </a:endParaRP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5041900" y="14128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sz="2000" b="1">
              <a:solidFill>
                <a:srgbClr val="000000"/>
              </a:solidFill>
            </a:endParaRPr>
          </a:p>
        </p:txBody>
      </p:sp>
      <p:pic>
        <p:nvPicPr>
          <p:cNvPr id="422922" name="Picture 10" descr="Посадка 0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1" t="2861" r="4614" b="4292"/>
          <a:stretch>
            <a:fillRect/>
          </a:stretch>
        </p:blipFill>
        <p:spPr bwMode="auto">
          <a:xfrm>
            <a:off x="539750" y="981075"/>
            <a:ext cx="2825750" cy="3743325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3" name="Rectangle 11"/>
          <p:cNvSpPr>
            <a:spLocks noChangeArrowheads="1"/>
          </p:cNvSpPr>
          <p:nvPr/>
        </p:nvSpPr>
        <p:spPr bwMode="auto">
          <a:xfrm>
            <a:off x="3779838" y="908050"/>
            <a:ext cx="50403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lang="ru-RU" sz="2000" b="1" dirty="0">
                <a:solidFill>
                  <a:srgbClr val="660033"/>
                </a:solidFill>
              </a:rPr>
              <a:t>А-коронка, Б-шейка, В-корень.</a:t>
            </a:r>
          </a:p>
          <a:p>
            <a:pPr marL="457200" indent="-457200" algn="l"/>
            <a:r>
              <a:rPr lang="ru-RU" sz="2000" b="1" dirty="0">
                <a:solidFill>
                  <a:srgbClr val="660033"/>
                </a:solidFill>
              </a:rPr>
              <a:t>1-эмаль; 2-дентин; 3-пульпа;</a:t>
            </a:r>
          </a:p>
          <a:p>
            <a:pPr marL="457200" indent="-457200" algn="l"/>
            <a:r>
              <a:rPr lang="ru-RU" sz="2000" b="1" dirty="0">
                <a:solidFill>
                  <a:srgbClr val="660033"/>
                </a:solidFill>
              </a:rPr>
              <a:t> 4-цемент; 5-ячейка зубной  челюсти;      6-сосуды, питающие зуб, и нервы;      7-десна, слизистая оболочка, покрывающая края челюсти.</a:t>
            </a:r>
          </a:p>
        </p:txBody>
      </p:sp>
      <p:sp>
        <p:nvSpPr>
          <p:cNvPr id="422926" name="Rectangle 14"/>
          <p:cNvSpPr>
            <a:spLocks noChangeArrowheads="1"/>
          </p:cNvSpPr>
          <p:nvPr/>
        </p:nvSpPr>
        <p:spPr bwMode="auto">
          <a:xfrm>
            <a:off x="179388" y="4294188"/>
            <a:ext cx="87137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Char char="n"/>
            </a:pPr>
            <a:endParaRPr kumimoji="1" lang="ru-RU" sz="1800" b="1">
              <a:solidFill>
                <a:srgbClr val="000066"/>
              </a:solidFill>
            </a:endParaRPr>
          </a:p>
        </p:txBody>
      </p:sp>
      <p:sp>
        <p:nvSpPr>
          <p:cNvPr id="422930" name="Text Box 18"/>
          <p:cNvSpPr txBox="1">
            <a:spLocks noChangeArrowheads="1"/>
          </p:cNvSpPr>
          <p:nvPr/>
        </p:nvSpPr>
        <p:spPr bwMode="auto">
          <a:xfrm>
            <a:off x="539750" y="4797425"/>
            <a:ext cx="80295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000" b="1" dirty="0">
                <a:solidFill>
                  <a:srgbClr val="000066"/>
                </a:solidFill>
              </a:rPr>
              <a:t>Резцы и</a:t>
            </a:r>
            <a:r>
              <a:rPr lang="ru-RU" sz="2000" b="1" dirty="0" smtClean="0">
                <a:solidFill>
                  <a:srgbClr val="000066"/>
                </a:solidFill>
              </a:rPr>
              <a:t>меют </a:t>
            </a:r>
            <a:r>
              <a:rPr lang="ru-RU" sz="2000" b="1" dirty="0">
                <a:solidFill>
                  <a:srgbClr val="000066"/>
                </a:solidFill>
              </a:rPr>
              <a:t>долотообразную коронку, располагаются спереди по четыре на верхней и нижней челюстях. </a:t>
            </a:r>
          </a:p>
          <a:p>
            <a:pPr algn="l"/>
            <a:r>
              <a:rPr lang="ru-RU" sz="2000" b="1" dirty="0" smtClean="0">
                <a:solidFill>
                  <a:srgbClr val="000066"/>
                </a:solidFill>
              </a:rPr>
              <a:t>Клыки - </a:t>
            </a:r>
            <a:r>
              <a:rPr lang="ru-RU" sz="2000" b="1" dirty="0">
                <a:solidFill>
                  <a:srgbClr val="000066"/>
                </a:solidFill>
              </a:rPr>
              <a:t>д</a:t>
            </a:r>
            <a:r>
              <a:rPr lang="ru-RU" sz="2000" b="1" dirty="0" smtClean="0">
                <a:solidFill>
                  <a:srgbClr val="000066"/>
                </a:solidFill>
              </a:rPr>
              <a:t>линные</a:t>
            </a:r>
            <a:r>
              <a:rPr lang="ru-RU" sz="2000" b="1" dirty="0">
                <a:solidFill>
                  <a:srgbClr val="000066"/>
                </a:solidFill>
              </a:rPr>
              <a:t>, глубоко сидящие зубы. Резцы и клыки служат для откусывания пищи. </a:t>
            </a:r>
          </a:p>
          <a:p>
            <a:pPr algn="l"/>
            <a:r>
              <a:rPr lang="ru-RU" sz="2000" b="1" dirty="0">
                <a:solidFill>
                  <a:srgbClr val="000066"/>
                </a:solidFill>
              </a:rPr>
              <a:t> Малые </a:t>
            </a:r>
            <a:r>
              <a:rPr lang="ru-RU" sz="2000" b="1" dirty="0" smtClean="0">
                <a:solidFill>
                  <a:srgbClr val="000066"/>
                </a:solidFill>
              </a:rPr>
              <a:t>и большие коренные зубы - с </a:t>
            </a:r>
            <a:r>
              <a:rPr lang="ru-RU" sz="2000" b="1" dirty="0">
                <a:solidFill>
                  <a:srgbClr val="000066"/>
                </a:solidFill>
              </a:rPr>
              <a:t>их помощью пища дробится и размельчается.</a:t>
            </a:r>
          </a:p>
        </p:txBody>
      </p:sp>
      <p:pic>
        <p:nvPicPr>
          <p:cNvPr id="422931" name="Picture 19" descr="Посадка 00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8" b="53421"/>
          <a:stretch>
            <a:fillRect/>
          </a:stretch>
        </p:blipFill>
        <p:spPr bwMode="auto">
          <a:xfrm>
            <a:off x="4067175" y="3141663"/>
            <a:ext cx="1797050" cy="1096962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32" name="Picture 20" descr="Посадка 00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59"/>
          <a:stretch>
            <a:fillRect/>
          </a:stretch>
        </p:blipFill>
        <p:spPr bwMode="auto">
          <a:xfrm>
            <a:off x="6300788" y="3141663"/>
            <a:ext cx="1795462" cy="1095375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33" name="Rectangle 21"/>
          <p:cNvSpPr>
            <a:spLocks noChangeArrowheads="1"/>
          </p:cNvSpPr>
          <p:nvPr/>
        </p:nvSpPr>
        <p:spPr bwMode="auto">
          <a:xfrm>
            <a:off x="4067175" y="4221163"/>
            <a:ext cx="79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000000"/>
                </a:solidFill>
              </a:rPr>
              <a:t>резец</a:t>
            </a:r>
          </a:p>
        </p:txBody>
      </p:sp>
      <p:sp>
        <p:nvSpPr>
          <p:cNvPr id="422934" name="Rectangle 22"/>
          <p:cNvSpPr>
            <a:spLocks noChangeArrowheads="1"/>
          </p:cNvSpPr>
          <p:nvPr/>
        </p:nvSpPr>
        <p:spPr bwMode="auto">
          <a:xfrm>
            <a:off x="5076825" y="4221163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0000"/>
                </a:solidFill>
              </a:rPr>
              <a:t>клык</a:t>
            </a:r>
          </a:p>
        </p:txBody>
      </p:sp>
      <p:sp>
        <p:nvSpPr>
          <p:cNvPr id="422935" name="Rectangle 23"/>
          <p:cNvSpPr>
            <a:spLocks noChangeArrowheads="1"/>
          </p:cNvSpPr>
          <p:nvPr/>
        </p:nvSpPr>
        <p:spPr bwMode="auto">
          <a:xfrm>
            <a:off x="6227763" y="4221163"/>
            <a:ext cx="1931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rgbClr val="000000"/>
                </a:solidFill>
              </a:rPr>
              <a:t>коренные зубы</a:t>
            </a:r>
          </a:p>
        </p:txBody>
      </p:sp>
      <p:sp>
        <p:nvSpPr>
          <p:cNvPr id="422936" name="Text Box 24"/>
          <p:cNvSpPr txBox="1">
            <a:spLocks noChangeArrowheads="1"/>
          </p:cNvSpPr>
          <p:nvPr/>
        </p:nvSpPr>
        <p:spPr bwMode="auto">
          <a:xfrm>
            <a:off x="2627313" y="3357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chemeClr val="bg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15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/>
      <p:bldP spid="422915" grpId="0" build="p"/>
      <p:bldP spid="422923" grpId="0"/>
      <p:bldP spid="4229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188913"/>
            <a:ext cx="8713787" cy="107984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УХАЖИВАЮТ ЗА ЗУБАМИ?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736"/>
            <a:ext cx="5508625" cy="58052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Правильный уход за зубами – это признак  культуры. Неприятный запах изо рта  препятствует общению.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Индивидуальная гигиена полости рта - </a:t>
            </a:r>
            <a:r>
              <a:rPr lang="ru-RU" dirty="0" smtClean="0"/>
              <a:t>это  удаление остатков пищи и зубного налета с поверхностей зубов,  десен и языка с помощью средств специального назначения.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Гигиена полости рта - это основа нашего здоровья, так как инфекция, которая локализуется в  больных зубах и </a:t>
            </a:r>
            <a:r>
              <a:rPr lang="ru-RU" dirty="0" err="1" smtClean="0"/>
              <a:t>околозубных</a:t>
            </a:r>
            <a:r>
              <a:rPr lang="ru-RU" dirty="0" smtClean="0"/>
              <a:t> тканях может стать причиной обострений хронических заболеваний любых органов. Поэтому еще в древности люди  жевали смолу, которая  очищала зубы  и придавала дыханию свежесть.</a:t>
            </a:r>
          </a:p>
        </p:txBody>
      </p:sp>
      <p:pic>
        <p:nvPicPr>
          <p:cNvPr id="6148" name="Picture 5" descr="17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484313"/>
            <a:ext cx="32766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30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322763"/>
            <a:ext cx="32400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2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1700808"/>
            <a:ext cx="4243388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1414" y="130983"/>
            <a:ext cx="89259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 ТОМ, КАК ОБРАЗУЮТСЯ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«ДЫРКИ» В ЗУБАХ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IMG_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645246"/>
            <a:ext cx="4246563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MG_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65104"/>
            <a:ext cx="4264025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G_0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365104"/>
            <a:ext cx="4243387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 ЗУБОВ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898900" cy="3992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5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smtClean="0"/>
              <a:t> </a:t>
            </a:r>
          </a:p>
        </p:txBody>
      </p:sp>
      <p:pic>
        <p:nvPicPr>
          <p:cNvPr id="8196" name="Picture 5" descr="imag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8887" y="877738"/>
            <a:ext cx="6624637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2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68" name="Rectangle 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05038"/>
            <a:ext cx="5067300" cy="37449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kumimoji="0" lang="ru-RU" sz="3200" b="1" dirty="0">
                <a:solidFill>
                  <a:srgbClr val="000066"/>
                </a:solidFill>
                <a:effectLst/>
                <a:latin typeface="Times New Roman" pitchFamily="18" charset="0"/>
              </a:rPr>
              <a:t>Болезнетворные микроорганизмы могут вызвать воспалительные процессы в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любом жизненно важном органе человека.</a:t>
            </a:r>
            <a:endParaRPr kumimoji="0" lang="ru-RU" sz="3200" b="1" dirty="0">
              <a:solidFill>
                <a:srgbClr val="000066"/>
              </a:solidFill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effectLst/>
            </a:endParaRPr>
          </a:p>
          <a:p>
            <a:endParaRPr lang="ru-RU" b="1" dirty="0">
              <a:solidFill>
                <a:srgbClr val="000066"/>
              </a:solidFill>
            </a:endParaRP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45466" name="Picture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2024"/>
            <a:ext cx="2232248" cy="6447166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88640"/>
            <a:ext cx="6012160" cy="20882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ПРОНИКНОВЕНИЕ ИНФЕКЦИИ В ОРГАНИЗМ ЧЕРЕЗ БОЛЬНОЙ ЗУБ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0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6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</TotalTime>
  <Words>624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Times New Roman</vt:lpstr>
      <vt:lpstr>Wingdings</vt:lpstr>
      <vt:lpstr>Твердый переплет</vt:lpstr>
      <vt:lpstr>Зубы </vt:lpstr>
      <vt:lpstr>ДЛЯ ЧЕГО ЧЕЛОВЕКУ ЗУБЫ? </vt:lpstr>
      <vt:lpstr>Презентация PowerPoint</vt:lpstr>
      <vt:lpstr>У КОГО КАКИЕ ЗУБЫ</vt:lpstr>
      <vt:lpstr>КАК УСТРОЕНЫ ЗУБЫ?</vt:lpstr>
      <vt:lpstr>ЗАЧЕМ УХАЖИВАЮТ ЗА ЗУБАМИ?</vt:lpstr>
      <vt:lpstr>Презентация PowerPoint</vt:lpstr>
      <vt:lpstr>ЗАБОЛЕВАНИЯ ЗУБОВ</vt:lpstr>
      <vt:lpstr>ПРОНИКНОВЕНИЕ ИНФЕКЦИИ В ОРГАНИЗМ ЧЕРЕЗ БОЛЬНОЙ ЗУБ</vt:lpstr>
      <vt:lpstr>Презентация PowerPoint</vt:lpstr>
      <vt:lpstr>ПОЛЕЗНЫЕ СОВЕТЫ</vt:lpstr>
      <vt:lpstr>ПОРЯДОК ЧИСТКИ ЗУБОВ</vt:lpstr>
      <vt:lpstr>ВЫБОР ЗУБНОЙ ЩЁТКИ</vt:lpstr>
      <vt:lpstr>ПРОСТЫЕ ПРАВИЛА</vt:lpstr>
      <vt:lpstr>Источники информации: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Зубы </dc:title>
  <dc:creator>xxxxxx</dc:creator>
  <cp:lastModifiedBy>RePack by Diakov</cp:lastModifiedBy>
  <cp:revision>38</cp:revision>
  <dcterms:created xsi:type="dcterms:W3CDTF">2013-01-10T17:34:58Z</dcterms:created>
  <dcterms:modified xsi:type="dcterms:W3CDTF">2018-12-24T19:28:37Z</dcterms:modified>
</cp:coreProperties>
</file>