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C527B-0DE5-4405-8BEC-C6596470797F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E4CF4-1432-4851-9929-2C3E51D39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943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D1D5B2-B04E-4CDD-9B78-1F299E2F39A6}" type="slidenum">
              <a:rPr lang="ru-RU"/>
              <a:pPr/>
              <a:t>14</a:t>
            </a:fld>
            <a:endParaRPr lang="ru-RU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Слайд содержит краткую информацию об отличительных особенностях скорпионов, как представителях паукообразных. На фотографиях представлены следующие виды скорпионов (слева направо): смерингурус, суперститиония, африканский скорпион, саблевидный скорпион. Кнопка «Возврат» обеспечивает переход на слайд «Паукообразные». </a:t>
            </a:r>
          </a:p>
        </p:txBody>
      </p:sp>
    </p:spTree>
    <p:extLst>
      <p:ext uri="{BB962C8B-B14F-4D97-AF65-F5344CB8AC3E}">
        <p14:creationId xmlns:p14="http://schemas.microsoft.com/office/powerpoint/2010/main" val="1952583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7872FA-BDD5-48E0-A7E4-01EDD29FDF1A}" type="slidenum">
              <a:rPr lang="ru-RU"/>
              <a:pPr/>
              <a:t>15</a:t>
            </a:fld>
            <a:endParaRPr lang="ru-RU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Слайд содержит краткую информацию о сенокосцах, как представителях паукообразных. На фотографии представлен обыкновенный сенокосец. Кнопка «возврат» обеспечивает переход на слайд «Паукообразные».</a:t>
            </a:r>
          </a:p>
        </p:txBody>
      </p:sp>
    </p:spTree>
    <p:extLst>
      <p:ext uri="{BB962C8B-B14F-4D97-AF65-F5344CB8AC3E}">
        <p14:creationId xmlns:p14="http://schemas.microsoft.com/office/powerpoint/2010/main" val="23147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0716E5-7FFE-4B1C-9176-395C6E291FE5}" type="slidenum">
              <a:rPr lang="ru-RU"/>
              <a:pPr/>
              <a:t>16</a:t>
            </a:fld>
            <a:endParaRPr lang="ru-RU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слайд содержит краткую информацию о клещах, как представителях паукообразных. На фотографиях представлены следующие виды клещей (слева направо): чесоточный клещ, двупятнистый паутинный клещ, таежный клещ, клещ – краснотелка. Анимация настроена по щелчку мыши, сначала фотографии, затем текст. Кнопка «Возврат» обеспечивает переход на слайд «Паукообразные».</a:t>
            </a:r>
          </a:p>
        </p:txBody>
      </p:sp>
    </p:spTree>
    <p:extLst>
      <p:ext uri="{BB962C8B-B14F-4D97-AF65-F5344CB8AC3E}">
        <p14:creationId xmlns:p14="http://schemas.microsoft.com/office/powerpoint/2010/main" val="4045468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42E9-4A37-455B-8EC2-AD7F32A23ADA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BD88A-FB9D-47AF-9AD6-0694CA5F9A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42E9-4A37-455B-8EC2-AD7F32A23ADA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BD88A-FB9D-47AF-9AD6-0694CA5F9A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42E9-4A37-455B-8EC2-AD7F32A23ADA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BD88A-FB9D-47AF-9AD6-0694CA5F9A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42E9-4A37-455B-8EC2-AD7F32A23ADA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BD88A-FB9D-47AF-9AD6-0694CA5F9A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42E9-4A37-455B-8EC2-AD7F32A23ADA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BD88A-FB9D-47AF-9AD6-0694CA5F9A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42E9-4A37-455B-8EC2-AD7F32A23ADA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BD88A-FB9D-47AF-9AD6-0694CA5F9A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42E9-4A37-455B-8EC2-AD7F32A23ADA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BD88A-FB9D-47AF-9AD6-0694CA5F9A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42E9-4A37-455B-8EC2-AD7F32A23ADA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BD88A-FB9D-47AF-9AD6-0694CA5F9A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42E9-4A37-455B-8EC2-AD7F32A23ADA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BD88A-FB9D-47AF-9AD6-0694CA5F9A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42E9-4A37-455B-8EC2-AD7F32A23ADA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BD88A-FB9D-47AF-9AD6-0694CA5F9A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42E9-4A37-455B-8EC2-AD7F32A23ADA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BD88A-FB9D-47AF-9AD6-0694CA5F9A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942E9-4A37-455B-8EC2-AD7F32A23ADA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BD88A-FB9D-47AF-9AD6-0694CA5F9A2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3%D0%BC%D0%B5%D1%80%D0%B5%D0%BD%D0%BD%D1%8B%D0%B9_%D0%BF%D0%BE%D1%8F%D1%81" TargetMode="External"/><Relationship Id="rId3" Type="http://schemas.openxmlformats.org/officeDocument/2006/relationships/hyperlink" Target="http://ru.wikipedia.org/wiki/%D0%A2%D1%80%D0%BE%D0%BF%D0%B8%D0%BA%D0%B8" TargetMode="External"/><Relationship Id="rId7" Type="http://schemas.openxmlformats.org/officeDocument/2006/relationships/hyperlink" Target="http://ru.wikipedia.org/wiki/%D0%91%D0%B8%D1%85%D0%BE%D1%80%D1%85%D0%B8" TargetMode="External"/><Relationship Id="rId12" Type="http://schemas.openxmlformats.org/officeDocument/2006/relationships/image" Target="../media/image8.jpeg"/><Relationship Id="rId2" Type="http://schemas.openxmlformats.org/officeDocument/2006/relationships/hyperlink" Target="http://ru.wikipedia.org/wiki/%D0%A1%D0%B8%D0%BB%D1%83%D1%8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1%D0%BA%D0%BE%D1%80%D0%BF%D0%B8%D0%BE%D0%BD%D1%8B" TargetMode="External"/><Relationship Id="rId11" Type="http://schemas.openxmlformats.org/officeDocument/2006/relationships/hyperlink" Target="http://ru.wikipedia.org/wiki/%D0%9A%D0%BB%D0%B5%D1%89%D0%B8_(%D1%87%D0%BB%D0%B5%D0%BD%D0%B8%D1%81%D1%82%D0%BE%D0%BD%D0%BE%D0%B3%D0%B8%D0%B5)" TargetMode="External"/><Relationship Id="rId5" Type="http://schemas.openxmlformats.org/officeDocument/2006/relationships/hyperlink" Target="http://ru.wikipedia.org/w/index.php?title=%D0%96%D0%B3%D1%83%D1%82%D0%BE%D0%BD%D0%BE%D0%B3%D0%B8%D0%B5&amp;action=edit&amp;redlink=1" TargetMode="External"/><Relationship Id="rId10" Type="http://schemas.openxmlformats.org/officeDocument/2006/relationships/hyperlink" Target="http://ru.wikipedia.org/wiki/%D0%A1%D0%B5%D0%BD%D0%BE%D0%BA%D0%BE%D1%81%D1%86%D1%8B" TargetMode="External"/><Relationship Id="rId4" Type="http://schemas.openxmlformats.org/officeDocument/2006/relationships/hyperlink" Target="http://ru.wikipedia.org/wiki/%D0%A1%D1%83%D0%B1%D1%82%D1%80%D0%BE%D0%BF%D0%B8%D0%BA%D0%B8" TargetMode="External"/><Relationship Id="rId9" Type="http://schemas.openxmlformats.org/officeDocument/2006/relationships/hyperlink" Target="http://ru.wikipedia.org/wiki/%D0%9F%D0%B0%D1%83%D0%BA%D0%B8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ru.wikipedia.org/wiki/Chelicerata" TargetMode="External"/><Relationship Id="rId7" Type="http://schemas.openxmlformats.org/officeDocument/2006/relationships/hyperlink" Target="http://ru.wikipedia.org/wiki/%D0%90%D1%80%D0%B0%D1%85%D0%BD%D0%BE%D0%BB%D0%BE%D0%B3%D0%B8%D1%8F" TargetMode="External"/><Relationship Id="rId2" Type="http://schemas.openxmlformats.org/officeDocument/2006/relationships/hyperlink" Target="http://ru.wikipedia.org/wiki/Arthropod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Acari" TargetMode="External"/><Relationship Id="rId5" Type="http://schemas.openxmlformats.org/officeDocument/2006/relationships/hyperlink" Target="http://ru.wikipedia.org/wiki/Scorpiones" TargetMode="External"/><Relationship Id="rId4" Type="http://schemas.openxmlformats.org/officeDocument/2006/relationships/hyperlink" Target="http://ru.wikipedia.org/wiki/Araneae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5%D0%B5%D0%BB%D0%B8%D1%86%D0%B5%D1%80%D1%8B" TargetMode="External"/><Relationship Id="rId3" Type="http://schemas.openxmlformats.org/officeDocument/2006/relationships/hyperlink" Target="http://ru.wikipedia.org/wiki/%D0%93%D0%BE%D0%BB%D0%BE%D0%B2%D0%BE%D0%B3%D1%80%D1%83%D0%B4%D1%8C" TargetMode="External"/><Relationship Id="rId7" Type="http://schemas.openxmlformats.org/officeDocument/2006/relationships/hyperlink" Target="http://ru.wikipedia.org/wiki/%D0%9A%D0%BE%D0%BD%D0%B5%D1%87%D0%BD%D0%BE%D1%81%D1%82%D0%B8" TargetMode="External"/><Relationship Id="rId2" Type="http://schemas.openxmlformats.org/officeDocument/2006/relationships/hyperlink" Target="http://ru.wikipedia.org/wiki/%D0%9D%D0%B0%D1%81%D0%B5%D0%BA%D0%BE%D0%BC%D1%8B%D0%B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2%D0%B8%D1%85%D0%BE%D1%85%D0%BE%D0%B4%D1%8B" TargetMode="External"/><Relationship Id="rId5" Type="http://schemas.openxmlformats.org/officeDocument/2006/relationships/hyperlink" Target="http://ru.wikipedia.org/wiki/%D0%9A%D0%BB%D0%B5%D1%89%D0%B8_(%D1%87%D0%BB%D0%B5%D0%BD%D0%B8%D1%81%D1%82%D0%BE%D0%BD%D0%BE%D0%B3%D0%B8%D0%B5)" TargetMode="External"/><Relationship Id="rId10" Type="http://schemas.openxmlformats.org/officeDocument/2006/relationships/image" Target="../media/image4.jpeg"/><Relationship Id="rId4" Type="http://schemas.openxmlformats.org/officeDocument/2006/relationships/hyperlink" Target="http://ru.wikipedia.org/wiki/%D0%91%D1%80%D1%8E%D1%88%D0%BA%D0%BE" TargetMode="External"/><Relationship Id="rId9" Type="http://schemas.openxmlformats.org/officeDocument/2006/relationships/hyperlink" Target="http://ru.wikipedia.org/wiki/%D0%9F%D0%B5%D0%B4%D0%B8%D0%BF%D0%B0%D0%BB%D1%8C%D0%BF%D1%8B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A%D1%83%D1%82%D0%B8%D0%BA%D1%83%D0%BB%D0%B0" TargetMode="External"/><Relationship Id="rId7" Type="http://schemas.openxmlformats.org/officeDocument/2006/relationships/image" Target="../media/image5.jpeg"/><Relationship Id="rId2" Type="http://schemas.openxmlformats.org/officeDocument/2006/relationships/hyperlink" Target="http://ru.wikipedia.org/wiki/%D0%A5%D0%B8%D1%82%D0%B8%D0%B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1%D0%B5%D0%BB%D0%BE%D0%BA" TargetMode="External"/><Relationship Id="rId5" Type="http://schemas.openxmlformats.org/officeDocument/2006/relationships/hyperlink" Target="http://ru.wikipedia.org/wiki/%D0%91%D0%B0%D0%B7%D0%B0%D0%BB%D1%8C%D0%BD%D0%B0%D1%8F_%D0%BC%D0%B5%D0%BC%D0%B1%D1%80%D0%B0%D0%BD%D0%B0" TargetMode="External"/><Relationship Id="rId4" Type="http://schemas.openxmlformats.org/officeDocument/2006/relationships/hyperlink" Target="http://ru.wikipedia.org/wiki/%D0%93%D0%B8%D0%BF%D0%BE%D0%B4%D0%B5%D1%80%D0%BC%D0%B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2%D1%80%D0%B0%D1%85%D0%B5%D0%B8" TargetMode="External"/><Relationship Id="rId7" Type="http://schemas.openxmlformats.org/officeDocument/2006/relationships/image" Target="../media/image6.jpeg"/><Relationship Id="rId2" Type="http://schemas.openxmlformats.org/officeDocument/2006/relationships/hyperlink" Target="http://ru.wikipedia.org/w/index.php?title=%D0%9E%D1%80%D0%B3%D0%B0%D0%BD%D1%8B_%D0%B4%D1%8B%D1%85%D0%B0%D0%BD%D0%B8%D1%8F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/index.php?title=%D0%94%D1%8B%D1%85%D0%B0%D1%82%D0%B5%D0%BB%D1%8C%D0%BD%D1%8B%D0%B5_%D0%BE%D1%82%D0%B2%D0%B5%D1%80%D1%81%D1%82%D0%B8%D1%8F&amp;action=edit&amp;redlink=1" TargetMode="External"/><Relationship Id="rId5" Type="http://schemas.openxmlformats.org/officeDocument/2006/relationships/hyperlink" Target="http://ru.wikipedia.org/wiki/%D0%93%D0%BE%D0%BB%D0%BE%D0%B2%D0%BE%D0%B3%D1%80%D1%83%D0%B4%D1%8C" TargetMode="External"/><Relationship Id="rId4" Type="http://schemas.openxmlformats.org/officeDocument/2006/relationships/hyperlink" Target="http://ru.wikipedia.org/wiki/%D0%91%D1%80%D1%8E%D1%88%D0%BA%D0%B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ru.wikipedia.org/wiki/%D0%9D%D0%B5%D1%80%D0%B2%D0%BD%D0%B0%D1%8F_%D1%81%D0%B8%D1%81%D1%82%D0%B5%D0%BC%D0%B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SpiderOnLeaf.jpg" TargetMode="External"/><Relationship Id="rId2" Type="http://schemas.openxmlformats.org/officeDocument/2006/relationships/hyperlink" Target="http://ru.wikipedia.org/wiki/%D0%9F%D0%BB%D0%BE%D1%82%D0%BE%D1%8F%D0%B4%D0%BD%D1%8B%D0%B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43240" y="5786454"/>
            <a:ext cx="5648325" cy="823906"/>
          </a:xfrm>
        </p:spPr>
        <p:txBody>
          <a:bodyPr/>
          <a:lstStyle/>
          <a:p>
            <a:pPr algn="r"/>
            <a:r>
              <a:rPr lang="ru-RU" sz="2400" b="1" dirty="0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Подготовила учитель МБОУ ООШ п.Тельмана </a:t>
            </a:r>
            <a:r>
              <a:rPr lang="ru-RU" sz="2400" b="1" dirty="0" err="1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Стефутина</a:t>
            </a:r>
            <a:r>
              <a:rPr lang="ru-RU" sz="2400" b="1" dirty="0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 И.В.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428596" y="549274"/>
            <a:ext cx="8358246" cy="4022733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00100" y="1214422"/>
            <a:ext cx="7715304" cy="2071702"/>
          </a:xfrm>
        </p:spPr>
        <p:txBody>
          <a:bodyPr>
            <a:norm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ПАУКООБРАЗНЫЕ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286250" y="116632"/>
            <a:ext cx="4829175" cy="70609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 smtClean="0"/>
              <a:t>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</a:t>
            </a:r>
            <a:r>
              <a:rPr lang="ru-RU" dirty="0" smtClean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233264"/>
            <a:ext cx="5328592" cy="6624736"/>
          </a:xfrm>
        </p:spPr>
        <p:txBody>
          <a:bodyPr>
            <a:normAutofit fontScale="77500" lnSpcReduction="20000"/>
          </a:bodyPr>
          <a:lstStyle/>
          <a:p>
            <a:pPr marL="36576" indent="0" eaLnBrk="1" fontAlgn="auto" hangingPunct="1">
              <a:spcAft>
                <a:spcPts val="0"/>
              </a:spcAft>
              <a:buNone/>
              <a:defRPr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Паукообразные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" indent="0" eaLnBrk="1" fontAlgn="auto" hangingPunct="1">
              <a:spcAft>
                <a:spcPts val="0"/>
              </a:spcAft>
              <a:buNone/>
              <a:defRPr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распространены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повсеместно.</a:t>
            </a:r>
          </a:p>
          <a:p>
            <a:pPr marL="36576" indent="0" eaLnBrk="1" fontAlgn="auto" hangingPunct="1">
              <a:spcAft>
                <a:spcPts val="0"/>
              </a:spcAft>
              <a:buNone/>
              <a:defRPr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Представители этого класса — одни из древнейших наземных животных, известные с 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Силур"/>
              </a:rPr>
              <a:t>силурийского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периода.</a:t>
            </a:r>
          </a:p>
          <a:p>
            <a:pPr marL="36576" indent="0" eaLnBrk="1" fontAlgn="auto" hangingPunct="1">
              <a:spcAft>
                <a:spcPts val="0"/>
              </a:spcAft>
              <a:buNone/>
              <a:defRPr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Ныне некоторые отряды распространены исключительно в 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Тропики"/>
              </a:rPr>
              <a:t>тропических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Субтропики"/>
              </a:rPr>
              <a:t>субтропических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поясах, таковы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Жгутоногие (страница отсутствует)"/>
              </a:rPr>
              <a:t>жгутоногие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" indent="0" eaLnBrk="1" fontAlgn="auto" hangingPunct="1">
              <a:spcAft>
                <a:spcPts val="0"/>
              </a:spcAft>
              <a:buNone/>
              <a:defRPr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Скорпионы"/>
              </a:rPr>
              <a:t>Скорпионы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 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 tooltip="Бихорхи"/>
              </a:rPr>
              <a:t>бихорхи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обитают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" indent="0" eaLnBrk="1" fontAlgn="auto" hangingPunct="1">
              <a:spcAft>
                <a:spcPts val="0"/>
              </a:spcAft>
              <a:buNone/>
              <a:defRPr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 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 tooltip="Умеренный пояс"/>
              </a:rPr>
              <a:t>умеренном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 tooltip="Умеренный пояс"/>
              </a:rPr>
              <a:t>поясе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 tooltip="Пауки"/>
              </a:rPr>
              <a:t>Пауки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 tooltip="Сенокосцы"/>
              </a:rPr>
              <a:t>сенокосцы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 tooltip="Клещи (членистоногие)"/>
              </a:rPr>
              <a:t>клещи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в значительном количестве встречаются и в полярных странах.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pic>
        <p:nvPicPr>
          <p:cNvPr id="14340" name="Рисунок 4" descr="b59_242-1.jpg"/>
          <p:cNvPicPr>
            <a:picLocks noChangeAspect="1"/>
          </p:cNvPicPr>
          <p:nvPr/>
        </p:nvPicPr>
        <p:blipFill rotWithShape="1">
          <a:blip r:embed="rId12"/>
          <a:srcRect b="8401"/>
          <a:stretch/>
        </p:blipFill>
        <p:spPr bwMode="auto">
          <a:xfrm>
            <a:off x="5724128" y="908720"/>
            <a:ext cx="3419872" cy="444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1981" y="49839"/>
            <a:ext cx="7993062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 паутины</a:t>
            </a:r>
          </a:p>
        </p:txBody>
      </p:sp>
      <p:pic>
        <p:nvPicPr>
          <p:cNvPr id="37891" name="Picture 3" descr="Без имени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340769"/>
            <a:ext cx="7128842" cy="4825082"/>
          </a:xfrm>
          <a:prstGeom prst="rect">
            <a:avLst/>
          </a:prstGeom>
          <a:noFill/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124075" y="6332538"/>
            <a:ext cx="4968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latin typeface="Verdana" pitchFamily="34" charset="0"/>
              </a:rPr>
              <a:t>Ловчие сети различных видов пауков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250825" y="188913"/>
            <a:ext cx="86423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endParaRPr lang="ru-RU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19113" y="1341"/>
            <a:ext cx="8229600" cy="6913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паутины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156176" y="1785142"/>
            <a:ext cx="2659129" cy="2291929"/>
            <a:chOff x="0" y="2467"/>
            <a:chExt cx="2290" cy="1960"/>
          </a:xfrm>
        </p:grpSpPr>
        <p:pic>
          <p:nvPicPr>
            <p:cNvPr id="38916" name="Picture 4" descr="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636"/>
              <a:ext cx="2245" cy="1384"/>
            </a:xfrm>
            <a:prstGeom prst="rect">
              <a:avLst/>
            </a:prstGeom>
            <a:noFill/>
          </p:spPr>
        </p:pic>
        <p:sp>
          <p:nvSpPr>
            <p:cNvPr id="38917" name="Text Box 5"/>
            <p:cNvSpPr txBox="1">
              <a:spLocks noChangeArrowheads="1"/>
            </p:cNvSpPr>
            <p:nvPr/>
          </p:nvSpPr>
          <p:spPr bwMode="auto">
            <a:xfrm>
              <a:off x="47" y="4053"/>
              <a:ext cx="2063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1400">
                <a:latin typeface="Verdana" pitchFamily="34" charset="0"/>
              </a:endParaRPr>
            </a:p>
          </p:txBody>
        </p:sp>
        <p:sp>
          <p:nvSpPr>
            <p:cNvPr id="38918" name="Text Box 6"/>
            <p:cNvSpPr txBox="1">
              <a:spLocks noChangeArrowheads="1"/>
            </p:cNvSpPr>
            <p:nvPr/>
          </p:nvSpPr>
          <p:spPr bwMode="auto">
            <a:xfrm>
              <a:off x="520" y="2467"/>
              <a:ext cx="1770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1400">
                <a:latin typeface="Verdana" pitchFamily="34" charset="0"/>
              </a:endParaRPr>
            </a:p>
          </p:txBody>
        </p:sp>
      </p:grpSp>
      <p:pic>
        <p:nvPicPr>
          <p:cNvPr id="38919" name="Picture 7" descr="паук-серебрян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6297" y="922364"/>
            <a:ext cx="3156921" cy="2866675"/>
          </a:xfrm>
          <a:prstGeom prst="rect">
            <a:avLst/>
          </a:prstGeom>
          <a:noFill/>
        </p:spPr>
      </p:pic>
      <p:pic>
        <p:nvPicPr>
          <p:cNvPr id="38920" name="Picture 8" descr="каракурт-сам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188" y="3647040"/>
            <a:ext cx="3381963" cy="3000747"/>
          </a:xfrm>
          <a:prstGeom prst="rect">
            <a:avLst/>
          </a:prstGeom>
          <a:noFill/>
        </p:spPr>
      </p:pic>
      <p:pic>
        <p:nvPicPr>
          <p:cNvPr id="38921" name="Picture 9" descr="пауки_3"/>
          <p:cNvPicPr>
            <a:picLocks noChangeAspect="1" noChangeArrowheads="1"/>
          </p:cNvPicPr>
          <p:nvPr/>
        </p:nvPicPr>
        <p:blipFill>
          <a:blip r:embed="rId5" cstate="print"/>
          <a:srcRect r="63229"/>
          <a:stretch>
            <a:fillRect/>
          </a:stretch>
        </p:blipFill>
        <p:spPr bwMode="auto">
          <a:xfrm>
            <a:off x="68459" y="683765"/>
            <a:ext cx="2885583" cy="2329684"/>
          </a:xfrm>
          <a:prstGeom prst="rect">
            <a:avLst/>
          </a:prstGeom>
          <a:noFill/>
        </p:spPr>
      </p:pic>
      <p:pic>
        <p:nvPicPr>
          <p:cNvPr id="38922" name="Picture 10" descr="пауки_3"/>
          <p:cNvPicPr>
            <a:picLocks noChangeAspect="1" noChangeArrowheads="1"/>
          </p:cNvPicPr>
          <p:nvPr/>
        </p:nvPicPr>
        <p:blipFill>
          <a:blip r:embed="rId6" cstate="print"/>
          <a:srcRect l="63229" t="4913"/>
          <a:stretch>
            <a:fillRect/>
          </a:stretch>
        </p:blipFill>
        <p:spPr bwMode="auto">
          <a:xfrm>
            <a:off x="5619672" y="4077072"/>
            <a:ext cx="3284903" cy="2524621"/>
          </a:xfrm>
          <a:prstGeom prst="rect">
            <a:avLst/>
          </a:prstGeom>
          <a:noFill/>
        </p:spPr>
      </p:pic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6942055" y="851466"/>
            <a:ext cx="21605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Расселение пауков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65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2" name="Picture 4" descr="Паук-серебрян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 descr="05060206"/>
          <p:cNvPicPr>
            <a:picLocks noChangeAspect="1" noChangeArrowheads="1"/>
          </p:cNvPicPr>
          <p:nvPr/>
        </p:nvPicPr>
        <p:blipFill>
          <a:blip r:embed="rId3"/>
          <a:srcRect l="75589" t="50874"/>
          <a:stretch>
            <a:fillRect/>
          </a:stretch>
        </p:blipFill>
        <p:spPr bwMode="auto">
          <a:xfrm>
            <a:off x="0" y="14202"/>
            <a:ext cx="2355056" cy="2913356"/>
          </a:xfrm>
          <a:prstGeom prst="rect">
            <a:avLst/>
          </a:prstGeom>
          <a:noFill/>
        </p:spPr>
      </p:pic>
      <p:pic>
        <p:nvPicPr>
          <p:cNvPr id="46084" name="Picture 4" descr="05060206"/>
          <p:cNvPicPr>
            <a:picLocks noChangeAspect="1" noChangeArrowheads="1"/>
          </p:cNvPicPr>
          <p:nvPr/>
        </p:nvPicPr>
        <p:blipFill>
          <a:blip r:embed="rId3"/>
          <a:srcRect l="50000" t="51917" r="26744"/>
          <a:stretch>
            <a:fillRect/>
          </a:stretch>
        </p:blipFill>
        <p:spPr bwMode="auto">
          <a:xfrm>
            <a:off x="6677475" y="0"/>
            <a:ext cx="2466525" cy="2927558"/>
          </a:xfrm>
          <a:prstGeom prst="rect">
            <a:avLst/>
          </a:prstGeom>
          <a:noFill/>
        </p:spPr>
      </p:pic>
      <p:pic>
        <p:nvPicPr>
          <p:cNvPr id="46085" name="Picture 5" descr="05060206"/>
          <p:cNvPicPr>
            <a:picLocks noChangeAspect="1" noChangeArrowheads="1"/>
          </p:cNvPicPr>
          <p:nvPr/>
        </p:nvPicPr>
        <p:blipFill>
          <a:blip r:embed="rId3"/>
          <a:srcRect l="25565" t="50000" r="51180"/>
          <a:stretch>
            <a:fillRect/>
          </a:stretch>
        </p:blipFill>
        <p:spPr bwMode="auto">
          <a:xfrm>
            <a:off x="6677475" y="3613508"/>
            <a:ext cx="2466525" cy="3265446"/>
          </a:xfrm>
          <a:prstGeom prst="rect">
            <a:avLst/>
          </a:prstGeom>
          <a:noFill/>
        </p:spPr>
      </p:pic>
      <p:pic>
        <p:nvPicPr>
          <p:cNvPr id="46086" name="Picture 6" descr="05060206"/>
          <p:cNvPicPr>
            <a:picLocks noChangeAspect="1" noChangeArrowheads="1"/>
          </p:cNvPicPr>
          <p:nvPr/>
        </p:nvPicPr>
        <p:blipFill>
          <a:blip r:embed="rId3"/>
          <a:srcRect t="51917" r="76743"/>
          <a:stretch>
            <a:fillRect/>
          </a:stretch>
        </p:blipFill>
        <p:spPr bwMode="auto">
          <a:xfrm>
            <a:off x="7807" y="3871021"/>
            <a:ext cx="2347249" cy="2986980"/>
          </a:xfrm>
          <a:prstGeom prst="rect">
            <a:avLst/>
          </a:prstGeom>
          <a:noFill/>
        </p:spPr>
      </p:pic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2771775" y="21336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2400"/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2355056" y="72930"/>
            <a:ext cx="45212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компактной головогрудью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скорпиона следует брюшко,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разделенное на широкое </a:t>
            </a: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переднебрюшье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тонкое </a:t>
            </a: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заднебрюшье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его конце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ядовитая железа,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 которой открывается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вершине тонкой ядовитой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иглы.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Педипальпы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скорпиона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превратились в клешни, с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которых он ловит добычу.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>
                <a:solidFill>
                  <a:srgbClr val="FFFFFF"/>
                </a:solidFill>
              </a:rPr>
              <a:t>Сенокосцы</a:t>
            </a:r>
            <a:r>
              <a:rPr lang="ru-RU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48131" name="Picture 3" descr="05060206"/>
          <p:cNvPicPr>
            <a:picLocks noChangeAspect="1" noChangeArrowheads="1"/>
          </p:cNvPicPr>
          <p:nvPr/>
        </p:nvPicPr>
        <p:blipFill>
          <a:blip r:embed="rId3"/>
          <a:srcRect l="25565" r="51180" b="50874"/>
          <a:stretch>
            <a:fillRect/>
          </a:stretch>
        </p:blipFill>
        <p:spPr bwMode="auto">
          <a:xfrm>
            <a:off x="0" y="1408567"/>
            <a:ext cx="3851920" cy="5449433"/>
          </a:xfrm>
          <a:prstGeom prst="rect">
            <a:avLst/>
          </a:prstGeom>
          <a:noFill/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3851920" y="404664"/>
            <a:ext cx="529208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Сенокосцы отличаются от пауков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отсутствием тонкого стебелька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слитной головогрудью и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членистым брюшком. В качестве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защитной реакции у сенокосцев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наблюдается аутотомия. Если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хищник хватает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сенокосца за ногу, то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 легко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отрывается, позволяя ему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спастись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бегством. Утраченная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конечность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 восстанавливается.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>
                <a:solidFill>
                  <a:srgbClr val="FFFFFF"/>
                </a:solidFill>
              </a:rPr>
              <a:t>Клещи</a:t>
            </a:r>
            <a:r>
              <a:rPr lang="ru-RU" sz="5400"/>
              <a:t> </a:t>
            </a:r>
          </a:p>
        </p:txBody>
      </p:sp>
      <p:pic>
        <p:nvPicPr>
          <p:cNvPr id="53251" name="Picture 3" descr="05060209"/>
          <p:cNvPicPr>
            <a:picLocks noChangeAspect="1" noChangeArrowheads="1"/>
          </p:cNvPicPr>
          <p:nvPr/>
        </p:nvPicPr>
        <p:blipFill>
          <a:blip r:embed="rId3"/>
          <a:srcRect r="75589" b="50874"/>
          <a:stretch>
            <a:fillRect/>
          </a:stretch>
        </p:blipFill>
        <p:spPr bwMode="auto">
          <a:xfrm>
            <a:off x="6670248" y="-28302"/>
            <a:ext cx="2473753" cy="2665213"/>
          </a:xfrm>
          <a:prstGeom prst="rect">
            <a:avLst/>
          </a:prstGeom>
          <a:noFill/>
        </p:spPr>
      </p:pic>
      <p:pic>
        <p:nvPicPr>
          <p:cNvPr id="53252" name="Picture 4" descr="05060209"/>
          <p:cNvPicPr>
            <a:picLocks noChangeAspect="1" noChangeArrowheads="1"/>
          </p:cNvPicPr>
          <p:nvPr/>
        </p:nvPicPr>
        <p:blipFill>
          <a:blip r:embed="rId3"/>
          <a:srcRect l="25565" t="51917" r="51154"/>
          <a:stretch>
            <a:fillRect/>
          </a:stretch>
        </p:blipFill>
        <p:spPr bwMode="auto">
          <a:xfrm>
            <a:off x="1698" y="3336515"/>
            <a:ext cx="2770102" cy="3521486"/>
          </a:xfrm>
          <a:prstGeom prst="rect">
            <a:avLst/>
          </a:prstGeom>
          <a:noFill/>
        </p:spPr>
      </p:pic>
      <p:pic>
        <p:nvPicPr>
          <p:cNvPr id="53253" name="Picture 5" descr="05060209"/>
          <p:cNvPicPr>
            <a:picLocks noChangeAspect="1" noChangeArrowheads="1"/>
          </p:cNvPicPr>
          <p:nvPr/>
        </p:nvPicPr>
        <p:blipFill>
          <a:blip r:embed="rId3"/>
          <a:srcRect l="51180" r="25565" b="52750"/>
          <a:stretch>
            <a:fillRect/>
          </a:stretch>
        </p:blipFill>
        <p:spPr bwMode="auto">
          <a:xfrm>
            <a:off x="6690388" y="4221089"/>
            <a:ext cx="2368243" cy="2586996"/>
          </a:xfrm>
          <a:prstGeom prst="rect">
            <a:avLst/>
          </a:prstGeom>
          <a:noFill/>
        </p:spPr>
      </p:pic>
      <p:pic>
        <p:nvPicPr>
          <p:cNvPr id="53254" name="Picture 6" descr="05060209"/>
          <p:cNvPicPr>
            <a:picLocks noChangeAspect="1" noChangeArrowheads="1"/>
          </p:cNvPicPr>
          <p:nvPr/>
        </p:nvPicPr>
        <p:blipFill>
          <a:blip r:embed="rId3"/>
          <a:srcRect l="75589" t="51875"/>
          <a:stretch>
            <a:fillRect/>
          </a:stretch>
        </p:blipFill>
        <p:spPr bwMode="auto">
          <a:xfrm>
            <a:off x="4079797" y="1741819"/>
            <a:ext cx="2580435" cy="2774069"/>
          </a:xfrm>
          <a:prstGeom prst="rect">
            <a:avLst/>
          </a:prstGeom>
          <a:noFill/>
        </p:spPr>
      </p:pic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107504" y="19275"/>
            <a:ext cx="417646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клещей головогрудь и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брюшко сливаются.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таежный клещ является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переносчиком возбудителей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клещевого энцефалита и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болезни Лайма. Чесоточный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клещ вызывает чесотку,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паразитируя под кожей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человека. </a:t>
            </a:r>
          </a:p>
        </p:txBody>
      </p:sp>
      <p:pic>
        <p:nvPicPr>
          <p:cNvPr id="53257" name="Picture 9" descr="клещ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872" y="4929326"/>
            <a:ext cx="2348968" cy="187875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0100" y="714356"/>
            <a:ext cx="7572427" cy="4154984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  <a:prstDash val="sysDot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</a:t>
            </a:r>
            <a:br>
              <a:rPr lang="ru-RU" sz="8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8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ЗА</a:t>
            </a:r>
            <a:br>
              <a:rPr lang="ru-RU" sz="8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8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57356" y="0"/>
            <a:ext cx="5786478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Кто здесь лишний?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4" descr="№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143116"/>
            <a:ext cx="6985000" cy="4464050"/>
          </a:xfrm>
          <a:prstGeom prst="rect">
            <a:avLst/>
          </a:prstGeom>
          <a:noFill/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928661" y="1071546"/>
            <a:ext cx="221457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пиявка медицинская</a:t>
            </a:r>
            <a:endParaRPr lang="ru-RU" sz="28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492500" y="333375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5200650" y="8572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3786181" y="1500174"/>
            <a:ext cx="1500199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Раки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5343525" y="1647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6000760" y="1500174"/>
            <a:ext cx="1800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Дафния</a:t>
            </a: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3643306" y="4572008"/>
            <a:ext cx="21605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Креветка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2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ЗДЕСЬ ЛИШНИЙ?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4" descr="№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169637"/>
            <a:ext cx="7429552" cy="5688363"/>
          </a:xfrm>
          <a:prstGeom prst="rect">
            <a:avLst/>
          </a:prstGeom>
          <a:noFill/>
        </p:spPr>
      </p:pic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1285852" y="3643314"/>
            <a:ext cx="16514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Циклоп</a:t>
            </a: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3276600" y="3357563"/>
            <a:ext cx="24619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Каракатица</a:t>
            </a: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6072198" y="3571876"/>
            <a:ext cx="18732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Мокрица</a:t>
            </a:r>
          </a:p>
        </p:txBody>
      </p:sp>
      <p:sp>
        <p:nvSpPr>
          <p:cNvPr id="13343" name="Text Box 31"/>
          <p:cNvSpPr txBox="1">
            <a:spLocks noChangeArrowheads="1"/>
          </p:cNvSpPr>
          <p:nvPr/>
        </p:nvSpPr>
        <p:spPr bwMode="auto">
          <a:xfrm>
            <a:off x="4000496" y="6278562"/>
            <a:ext cx="11509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3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ОБЩАЯ ХАРАКТЕРИСТИКА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6315936" cy="4525963"/>
          </a:xfrm>
        </p:spPr>
        <p:txBody>
          <a:bodyPr>
            <a:normAutofit fontScale="92500" lnSpcReduction="1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класс 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2" tooltip="Arthropoda"/>
              </a:rPr>
              <a:t>членистоногих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из подтипа 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3" tooltip="Chelicerata"/>
              </a:rPr>
              <a:t>хелицеровых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. Наиболее известные представители: 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  <a:hlinkClick r:id="rId4" tooltip="Araneae"/>
              </a:rPr>
              <a:t>пауки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5" tooltip="Scorpiones"/>
              </a:rPr>
              <a:t>скорпионы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6" tooltip="Acari"/>
              </a:rPr>
              <a:t>клещи́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Латинское название паукообразных происходит от греческого «паук».  Наука 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паукообразных называется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 eaLnBrk="1" fontAlgn="auto" hangingPunct="1">
              <a:spcAft>
                <a:spcPts val="0"/>
              </a:spcAft>
              <a:buNone/>
              <a:defRPr/>
            </a:pPr>
            <a:r>
              <a:rPr lang="ru-RU" sz="3900" dirty="0">
                <a:latin typeface="Times New Roman" pitchFamily="18" charset="0"/>
                <a:cs typeface="Times New Roman" pitchFamily="18" charset="0"/>
                <a:hlinkClick r:id="rId7" tooltip="Арахнология"/>
              </a:rPr>
              <a:t> 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  <a:hlinkClick r:id="rId7" tooltip="Арахнология"/>
              </a:rPr>
              <a:t>   </a:t>
            </a:r>
            <a:r>
              <a:rPr lang="ru-RU" sz="3900" u="sng" dirty="0" smtClean="0">
                <a:latin typeface="Times New Roman" pitchFamily="18" charset="0"/>
                <a:cs typeface="Times New Roman" pitchFamily="18" charset="0"/>
                <a:hlinkClick r:id="rId7" tooltip="Арахнология"/>
              </a:rPr>
              <a:t>арахнология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6576" indent="0" eaLnBrk="1" fontAlgn="auto" hangingPunct="1">
              <a:spcAft>
                <a:spcPts val="0"/>
              </a:spcAft>
              <a:buNone/>
              <a:defRPr/>
            </a:pPr>
            <a:endParaRPr lang="ru-RU" dirty="0"/>
          </a:p>
        </p:txBody>
      </p:sp>
      <p:pic>
        <p:nvPicPr>
          <p:cNvPr id="8196" name="Рисунок 3" descr="spider-eye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15936" y="2276871"/>
            <a:ext cx="2828064" cy="3766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5403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Характерные особенности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5868144" cy="5929354"/>
          </a:xfrm>
        </p:spPr>
        <p:txBody>
          <a:bodyPr>
            <a:noAutofit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Ходильных ног четыре пары, что сразу отличает их от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  <a:hlinkClick r:id="rId2" tooltip="Насекомые"/>
              </a:rPr>
              <a:t>насекомых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Тело в большинстве случаев состоит из двух отделов,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  <a:hlinkClick r:id="rId3" tooltip="Головогрудь"/>
              </a:rPr>
              <a:t>головогруди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  <a:hlinkClick r:id="rId4" tooltip="Брюшко"/>
              </a:rPr>
              <a:t>брюшка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реже оно совсем не расчленено (некоторые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  <a:hlinkClick r:id="rId5" tooltip="Клещи (членистоногие)"/>
              </a:rPr>
              <a:t>клещи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  <a:hlinkClick r:id="rId6" tooltip="Тихоходы"/>
              </a:rPr>
              <a:t>тихоходы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  <a:hlinkClick r:id="rId3" tooltip="Головогрудь"/>
              </a:rPr>
              <a:t>Головогрудь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 обыкновенно цельная, реже разделена на два сегмента, собственно голову и грудь, иногда же она сливается с брюшком (у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  <a:hlinkClick r:id="rId5" tooltip="Клещи (членистоногие)"/>
              </a:rPr>
              <a:t>клещей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  <a:hlinkClick r:id="rId4" tooltip="Брюшко"/>
              </a:rPr>
              <a:t>Брюшко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лишено конечностей и состоит из явственно отделенных друг от друга или же слитых колец.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всех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  <a:hlinkClick r:id="rId7" tooltip="Конечности"/>
              </a:rPr>
              <a:t>конечностей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первая пара, 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  <a:hlinkClick r:id="rId8" tooltip="Хелицеры"/>
              </a:rPr>
              <a:t>хелицеры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, имеет вид клешней или крючков, реже иную форму (клещи) и служит для схватывания и умерщвления добычи или для прокалывания (паразитические клещи) кожи других животных. Вторая пара, 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  <a:hlinkClick r:id="rId9" tooltip="Педипальпы"/>
              </a:rPr>
              <a:t>ногощупальца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играет роль органов осязания, реже служит для схватывания.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Остальные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пары конечностей часто оканчиваются коготками и представляют собой ноги, которые используются по прямому назначению — для передвижения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Рисунок 5" descr="9886da9b8c8a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67896" y="928670"/>
            <a:ext cx="3376104" cy="487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5436096" y="274638"/>
            <a:ext cx="3250704" cy="77809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dirty="0" smtClean="0"/>
              <a:t>          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ПОКРОВЫ ТЕЛА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4638"/>
            <a:ext cx="5329238" cy="5851525"/>
          </a:xfrm>
        </p:spPr>
        <p:txBody>
          <a:bodyPr>
            <a:normAutofit fontScale="92500" lnSpcReduction="20000"/>
          </a:bodyPr>
          <a:lstStyle/>
          <a:p>
            <a:pPr marL="36576" indent="0">
              <a:buNone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паукообразных они несут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относительно тонкую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" indent="0">
              <a:buNone/>
              <a:defRPr/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Хитин"/>
              </a:rPr>
              <a:t>хитиновую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Кутикула"/>
              </a:rPr>
              <a:t>кутикулу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под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которой находится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" indent="0">
              <a:buNone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Гиподерма"/>
              </a:rPr>
              <a:t>гиподерма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Базальная мембрана"/>
              </a:rPr>
              <a:t>базальная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Базальная мембрана"/>
              </a:rPr>
              <a:t>мембрана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Кутикула предохраняет организм от потери влаги при испарении, поэтому паукообразные заселили самые засушливые районы земного шара. Прочность кутикуле придают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Белок"/>
              </a:rPr>
              <a:t>белки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инкрустирующие хитин.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pic>
        <p:nvPicPr>
          <p:cNvPr id="10244" name="Рисунок 4" descr="scorp0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200000">
            <a:off x="5804298" y="1910953"/>
            <a:ext cx="3214687" cy="346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5724128" y="274638"/>
            <a:ext cx="2962671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Органы дыхания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6632"/>
            <a:ext cx="5929146" cy="6552728"/>
          </a:xfrm>
        </p:spPr>
        <p:txBody>
          <a:bodyPr>
            <a:noAutofit/>
          </a:bodyPr>
          <a:lstStyle/>
          <a:p>
            <a:pPr marL="36576" indent="0" eaLnBrk="1" fontAlgn="auto" hangingPunct="1">
              <a:spcAft>
                <a:spcPts val="0"/>
              </a:spcAft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Органы дыхания (страница отсутствует)"/>
              </a:rPr>
              <a:t>Органами дыхания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" indent="0" eaLnBrk="1" fontAlgn="auto" hangingPunct="1">
              <a:spcAft>
                <a:spcPts val="0"/>
              </a:spcAft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служат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Трахеи"/>
              </a:rPr>
              <a:t>трахеи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называемые легочные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мешки,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иногда те и другие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вместе;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низших же паукообразных обособленных органов дыхания не имеется; эти органы открываются наружу на нижней стороне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Брюшко"/>
              </a:rPr>
              <a:t>брюшка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реже — и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Головогрудь"/>
              </a:rPr>
              <a:t>головогруди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одной или несколькими парами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Дыхательные отверстия (страница отсутствует)"/>
              </a:rPr>
              <a:t>дыхательных отверстий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.</a:t>
            </a:r>
          </a:p>
          <a:p>
            <a:pPr marL="36576" indent="0" eaLnBrk="1" fontAlgn="auto" hangingPunct="1">
              <a:spcAft>
                <a:spcPts val="0"/>
              </a:spcAft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Легочные мешки являются более примитивными структурами.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Легочный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мешок у современных паукообразных представляет собой углубление в теле, его стенки образуют многочисленные листовидные пластинки с обширными лакунами, заполненными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гемолимфой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Через тонкие стенки пластинок происходит газообмен между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гемолимфой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воздухом, поступающим в легочный мешок через отверстия дыхалец, расположенных на брюшке. Легочное дыхание имеется у скорпионов (четыре пары легочных мешков),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жгутоногих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(одна или две пары) и низкоорганизованных пауков (одна пара).</a:t>
            </a:r>
          </a:p>
          <a:p>
            <a:pPr marL="36576" indent="0" eaLnBrk="1" fontAlgn="auto" hangingPunct="1">
              <a:spcAft>
                <a:spcPts val="0"/>
              </a:spcAft>
              <a:buNone/>
              <a:defRPr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8" name="Рисунок 3" descr="anatomia1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36650" y="1785938"/>
            <a:ext cx="2869224" cy="2939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32405"/>
            <a:ext cx="5554960" cy="63408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 smtClean="0"/>
              <a:t>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Нервная система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764704"/>
            <a:ext cx="7080734" cy="5459676"/>
          </a:xfrm>
        </p:spPr>
        <p:txBody>
          <a:bodyPr>
            <a:noAutofit/>
          </a:bodyPr>
          <a:lstStyle/>
          <a:p>
            <a:pPr marL="36576" indent="0" eaLnBrk="1" fontAlgn="auto" hangingPunct="1">
              <a:spcAft>
                <a:spcPts val="0"/>
              </a:spcAft>
              <a:buNone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Нервная система"/>
              </a:rPr>
              <a:t>Нервная система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паукообразных отличается разнообразием строения. Общий план ее организации соответствует брюшной нервной цепочке, однако имеется ряд особенностей.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Сохраняются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передний и задний отделы головного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мозга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" indent="0" eaLnBrk="1" fontAlgn="auto" hangingPunct="1">
              <a:spcAft>
                <a:spcPts val="0"/>
              </a:spcAft>
              <a:buNone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Ганглии брюшной нервной цепочки часто концентрируются, образуя более или менее выраженную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ганглиозную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массу. У сенокосцев и клещей все ганглии сливаются, образуя кольцо вокруг пищевода, однако у скорпионов сохраняется выраженная брюшная цепочка ганглиев.</a:t>
            </a:r>
          </a:p>
        </p:txBody>
      </p:sp>
      <p:pic>
        <p:nvPicPr>
          <p:cNvPr id="12292" name="Рисунок 4" descr="9886da9b8c8a.jpg"/>
          <p:cNvPicPr>
            <a:picLocks noChangeAspect="1"/>
          </p:cNvPicPr>
          <p:nvPr/>
        </p:nvPicPr>
        <p:blipFill rotWithShape="1">
          <a:blip r:embed="rId3"/>
          <a:srcRect t="17733" b="9899"/>
          <a:stretch/>
        </p:blipFill>
        <p:spPr bwMode="auto">
          <a:xfrm>
            <a:off x="7008369" y="0"/>
            <a:ext cx="2135631" cy="2564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6516216" y="0"/>
            <a:ext cx="2314600" cy="885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 smtClean="0"/>
              <a:t>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3" y="332656"/>
            <a:ext cx="5806143" cy="6264696"/>
          </a:xfrm>
        </p:spPr>
        <p:txBody>
          <a:bodyPr>
            <a:normAutofit fontScale="85000" lnSpcReduction="20000"/>
          </a:bodyPr>
          <a:lstStyle/>
          <a:p>
            <a:pPr marL="36576" indent="0" eaLnBrk="1" fontAlgn="auto" hangingPunct="1">
              <a:spcAft>
                <a:spcPts val="0"/>
              </a:spcAft>
              <a:buNone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Паукообразные почти исключительно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Плотоядные"/>
              </a:rPr>
              <a:t>хищники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только некоторые клещи питаются растительными веществами. Все пауки — хищники. Они питаются главным образом насекомыми и другими мелкими членистоногими. Пойманную добычу паук хватает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ногощупальцами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прокусывает крючковидными челюстями, впрыскивает в ранку яд и пищеварительный сок. Примерно через час паук высасывает при помощи сосательного желудка все содержимое добычи, от которой остается только хитиновая оболочка. Такое пищеварение называется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внекишечным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6" name="Рисунок 3" descr="http://upload.wikimedia.org/wikipedia/commons/thumb/b/bc/SpiderOnLeaf.jpg/250px-SpiderOnLeaf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13647" y="1500188"/>
            <a:ext cx="3230353" cy="3657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339</Words>
  <Application>Microsoft Office PowerPoint</Application>
  <PresentationFormat>Экран (4:3)</PresentationFormat>
  <Paragraphs>81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Calibri</vt:lpstr>
      <vt:lpstr>Times New Roman</vt:lpstr>
      <vt:lpstr>Verdana</vt:lpstr>
      <vt:lpstr>Wingdings 2</vt:lpstr>
      <vt:lpstr>Тема Office</vt:lpstr>
      <vt:lpstr>ПАУКООБРАЗНЫЕ</vt:lpstr>
      <vt:lpstr>Кто здесь лишний?</vt:lpstr>
      <vt:lpstr>КТО ЗДЕСЬ ЛИШНИЙ?</vt:lpstr>
      <vt:lpstr>ОБЩАЯ ХАРАКТЕРИСТИКА</vt:lpstr>
      <vt:lpstr>Характерные особенности</vt:lpstr>
      <vt:lpstr>              ПОКРОВЫ ТЕЛА</vt:lpstr>
      <vt:lpstr>       Органы дыхания</vt:lpstr>
      <vt:lpstr>      Нервная система</vt:lpstr>
      <vt:lpstr>         Питание</vt:lpstr>
      <vt:lpstr>        Распространение </vt:lpstr>
      <vt:lpstr>Строение паутины</vt:lpstr>
      <vt:lpstr>Значение паутины</vt:lpstr>
      <vt:lpstr>Презентация PowerPoint</vt:lpstr>
      <vt:lpstr>Презентация PowerPoint</vt:lpstr>
      <vt:lpstr>Сенокосцы </vt:lpstr>
      <vt:lpstr>Клещи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RePack by Diakov</cp:lastModifiedBy>
  <cp:revision>20</cp:revision>
  <dcterms:created xsi:type="dcterms:W3CDTF">2011-12-08T16:51:50Z</dcterms:created>
  <dcterms:modified xsi:type="dcterms:W3CDTF">2016-11-25T17:26:39Z</dcterms:modified>
</cp:coreProperties>
</file>