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56" r:id="rId2"/>
    <p:sldId id="269" r:id="rId3"/>
    <p:sldId id="266" r:id="rId4"/>
    <p:sldId id="283" r:id="rId5"/>
    <p:sldId id="270" r:id="rId6"/>
    <p:sldId id="271" r:id="rId7"/>
    <p:sldId id="272" r:id="rId8"/>
    <p:sldId id="279" r:id="rId9"/>
    <p:sldId id="276" r:id="rId10"/>
    <p:sldId id="267" r:id="rId11"/>
    <p:sldId id="268" r:id="rId12"/>
    <p:sldId id="275" r:id="rId13"/>
    <p:sldId id="27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8E69362-C563-456A-A4AC-54CE232764C7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6F41-1CDA-494C-9CBB-AE4C9707045D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71685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9362-C563-456A-A4AC-54CE232764C7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6F41-1CDA-494C-9CBB-AE4C97070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50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9362-C563-456A-A4AC-54CE232764C7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6F41-1CDA-494C-9CBB-AE4C9707045D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186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CD99813-29E1-442B-B62C-DECCCAD6F5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4964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9362-C563-456A-A4AC-54CE232764C7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6F41-1CDA-494C-9CBB-AE4C97070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926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9362-C563-456A-A4AC-54CE232764C7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6F41-1CDA-494C-9CBB-AE4C9707045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78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9362-C563-456A-A4AC-54CE232764C7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6F41-1CDA-494C-9CBB-AE4C97070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656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9362-C563-456A-A4AC-54CE232764C7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6F41-1CDA-494C-9CBB-AE4C97070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771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9362-C563-456A-A4AC-54CE232764C7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6F41-1CDA-494C-9CBB-AE4C97070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613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9362-C563-456A-A4AC-54CE232764C7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6F41-1CDA-494C-9CBB-AE4C97070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861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9362-C563-456A-A4AC-54CE232764C7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6F41-1CDA-494C-9CBB-AE4C97070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519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9362-C563-456A-A4AC-54CE232764C7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6F41-1CDA-494C-9CBB-AE4C9707045D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20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8E69362-C563-456A-A4AC-54CE232764C7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06B6F41-1CDA-494C-9CBB-AE4C9707045D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74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8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festival.1september.ru/articles/414138/" TargetMode="External"/><Relationship Id="rId2" Type="http://schemas.openxmlformats.org/officeDocument/2006/relationships/hyperlink" Target="http://festival.1september.ru/articles/580739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36712"/>
            <a:ext cx="7344816" cy="2664296"/>
          </a:xfr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типа Членистоногие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4725144"/>
            <a:ext cx="6273414" cy="1463040"/>
          </a:xfr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 Ракообразные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8730" y="5893782"/>
            <a:ext cx="262527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учитель биологии 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ООШ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п.Тельмана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Моздокского р-на РСО-Алания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Стефутина Ирина Викторовна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30065"/>
            <a:ext cx="7290054" cy="899568"/>
          </a:xfrm>
        </p:spPr>
        <p:txBody>
          <a:bodyPr/>
          <a:lstStyle/>
          <a:p>
            <a:pPr algn="ctr"/>
            <a:r>
              <a:rPr lang="ru-RU" u="sng" dirty="0" err="1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ПОИСКОВые</a:t>
            </a:r>
            <a:r>
              <a:rPr lang="ru-RU" u="sng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Задачи:</a:t>
            </a:r>
            <a:endParaRPr lang="ru-RU" u="sng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124744"/>
            <a:ext cx="8568952" cy="5184616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ru-RU" sz="4400" i="1" dirty="0">
                <a:solidFill>
                  <a:srgbClr val="FFFF66"/>
                </a:solidFill>
              </a:rPr>
              <a:t>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1)Ракообразные растут всю свою жизнь , но твердый хитиновый панцирь мешает этому процессу, т.к. способностью растягиваться не обладает.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4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рост этих животных</a:t>
            </a:r>
            <a:r>
              <a:rPr lang="ru-RU" sz="4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Tx/>
              <a:buNone/>
            </a:pPr>
            <a:endParaRPr lang="ru-RU" sz="3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2)Как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объясните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известное выражение:</a:t>
            </a:r>
            <a:endParaRPr lang="ru-RU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«Покраснел как рак</a:t>
            </a:r>
            <a:r>
              <a:rPr lang="ru-RU" sz="4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endParaRPr lang="ru-RU" sz="4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6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988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</a:t>
            </a:r>
            <a:r>
              <a:rPr lang="ru-RU" sz="36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ракообразных</a:t>
            </a:r>
            <a:endParaRPr lang="ru-RU" sz="36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764704"/>
            <a:ext cx="8784976" cy="594928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Крабы, омары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креветки идут в пищу человека.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Мелкие формы, плавающие у поверхности водоемов в составе зоопланктона, составляют главное звено пищевой цепи, связующей микроскопические планктонные водоросли с рыбами, китами и другими крупными промысловыми животными. 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Морские желуди и морские уточки мешают судоходству, образуя на днищах судов мощные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обрастания, а сверлящие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формы, например рак-древоточец, проделывают ходы в деревянных портовых сооружениях и других подводных постройках.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ракообразные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переносчиками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болезней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человека, могут вредить растительности.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8096" y="2286000"/>
            <a:ext cx="7980368" cy="4023360"/>
          </a:xfrm>
        </p:spPr>
        <p:txBody>
          <a:bodyPr/>
          <a:lstStyle/>
          <a:p>
            <a:pPr algn="ctr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§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пересказ, записи, вопросы 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с.130;</a:t>
            </a:r>
          </a:p>
          <a:p>
            <a:pPr marL="0" indent="0" algn="ctr">
              <a:spcAft>
                <a:spcPts val="0"/>
              </a:spcAft>
              <a:buNone/>
            </a:pPr>
            <a:endParaRPr lang="ru-RU" sz="3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подготовить сообщение на тему «Карлики и великаны из мира Ракообразных»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9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Использованные источники: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Слайды </a:t>
            </a:r>
            <a:r>
              <a:rPr lang="ru-RU" dirty="0" smtClean="0"/>
              <a:t>№5-7  </a:t>
            </a:r>
            <a:r>
              <a:rPr lang="en-US" dirty="0">
                <a:hlinkClick r:id="rId2"/>
              </a:rPr>
              <a:t>http://festival.1september.ru/articles/580739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Слайд </a:t>
            </a:r>
            <a:r>
              <a:rPr lang="ru-RU" dirty="0" smtClean="0"/>
              <a:t>№</a:t>
            </a:r>
            <a:r>
              <a:rPr lang="ru-RU" dirty="0"/>
              <a:t>9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://festival.1september.ru/articles/414138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Слайд №4 собственное фото автора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961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096" y="6539"/>
            <a:ext cx="7290054" cy="1499616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УРОКА: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019" y="1844824"/>
            <a:ext cx="9059981" cy="4392488"/>
          </a:xfrm>
        </p:spPr>
        <p:txBody>
          <a:bodyPr>
            <a:noAutofit/>
          </a:bodyPr>
          <a:lstStyle/>
          <a:p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УЗНАТЬ: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Каковы особенности внешнего строения членистоногих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чем сходство ракообразных и кольчатых червей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ВСПОМНИТЬ: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первичная полость отличается от вторичной?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Каково строение нервной системы кольчатых червей?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47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00584"/>
            <a:ext cx="8641655" cy="1168176"/>
          </a:xfrm>
        </p:spPr>
        <p:txBody>
          <a:bodyPr>
            <a:normAutofit/>
          </a:bodyPr>
          <a:lstStyle/>
          <a:p>
            <a:pPr algn="ctr"/>
            <a:r>
              <a:rPr lang="ru-RU" sz="4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 </a:t>
            </a:r>
            <a:r>
              <a:rPr lang="ru-RU" sz="40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членистоногих</a:t>
            </a:r>
            <a:endParaRPr lang="ru-RU" sz="40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13184" y="1889448"/>
            <a:ext cx="8579296" cy="496855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FF66"/>
                </a:solidFill>
              </a:rPr>
              <a:t>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Тело поделено на сегменты: голову, грудь и брюшко или головогрудь и брюшко;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наружный скелет в виде плотного хитинового покрова, к которому изнутри прикрепляются мышцы;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Полость тела смешанная, двусторонняя симметрия;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Кровеносная система незамкнутая;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являются раздельнополыми;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многочисленный тип в царстве Животные;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Освоили все среды жизни и разнообразные условия обитания.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98072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 зоологического музея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г.Санкт-петербурга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917340"/>
            <a:ext cx="7920880" cy="5940660"/>
          </a:xfrm>
        </p:spPr>
      </p:pic>
    </p:spTree>
    <p:extLst>
      <p:ext uri="{BB962C8B-B14F-4D97-AF65-F5344CB8AC3E}">
        <p14:creationId xmlns:p14="http://schemas.microsoft.com/office/powerpoint/2010/main" val="271724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468313" y="115888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ВНЕШНЕЕ СТРОЕНИЕ РЕЧНОГО РАКА</a:t>
            </a:r>
          </a:p>
        </p:txBody>
      </p:sp>
      <p:pic>
        <p:nvPicPr>
          <p:cNvPr id="69665" name="Picture 33" descr="Внешнее строение рака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52" y="835025"/>
            <a:ext cx="8243124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54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468313" y="404813"/>
            <a:ext cx="8229600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КОНЕЧНОСТЕЙ РАКООБРАЗНЫХ</a:t>
            </a:r>
          </a:p>
        </p:txBody>
      </p:sp>
      <p:pic>
        <p:nvPicPr>
          <p:cNvPr id="88068" name="Picture 4" descr="Конечности ракообразных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1196"/>
            <a:ext cx="2952328" cy="536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3779913" y="1844675"/>
            <a:ext cx="504056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Конечности состоят из отдельных члеников.</a:t>
            </a:r>
          </a:p>
          <a:p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Хитиновый покров на стыке соседних члеников развит гораздо слабее, что позволяет конечностям изгибаться в разных направлениях.</a:t>
            </a:r>
          </a:p>
        </p:txBody>
      </p:sp>
    </p:spTree>
    <p:extLst>
      <p:ext uri="{BB962C8B-B14F-4D97-AF65-F5344CB8AC3E}">
        <p14:creationId xmlns:p14="http://schemas.microsoft.com/office/powerpoint/2010/main" val="178528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/>
      <p:bldP spid="880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468313" y="333375"/>
            <a:ext cx="82296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РАКООБРАЗНЫХ</a:t>
            </a:r>
          </a:p>
        </p:txBody>
      </p:sp>
      <p:pic>
        <p:nvPicPr>
          <p:cNvPr id="72730" name="Picture 26" descr="Движение ра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1" y="1340768"/>
            <a:ext cx="527480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31" name="Text Box 27"/>
          <p:cNvSpPr txBox="1">
            <a:spLocks noChangeArrowheads="1"/>
          </p:cNvSpPr>
          <p:nvPr/>
        </p:nvSpPr>
        <p:spPr bwMode="auto">
          <a:xfrm>
            <a:off x="5654675" y="1628775"/>
            <a:ext cx="2951163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Рак – донное животное. Нормально он двигается по дну на ходильных ногах головой вперед.</a:t>
            </a:r>
          </a:p>
        </p:txBody>
      </p:sp>
      <p:sp>
        <p:nvSpPr>
          <p:cNvPr id="72732" name="Text Box 28"/>
          <p:cNvSpPr txBox="1">
            <a:spLocks noChangeArrowheads="1"/>
          </p:cNvSpPr>
          <p:nvPr/>
        </p:nvSpPr>
        <p:spPr bwMode="auto">
          <a:xfrm>
            <a:off x="5653088" y="3141663"/>
            <a:ext cx="2951162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плавательных ножек плавает в толще воды, головой вперед.</a:t>
            </a:r>
          </a:p>
        </p:txBody>
      </p:sp>
      <p:sp>
        <p:nvSpPr>
          <p:cNvPr id="72733" name="Text Box 29"/>
          <p:cNvSpPr txBox="1">
            <a:spLocks noChangeArrowheads="1"/>
          </p:cNvSpPr>
          <p:nvPr/>
        </p:nvSpPr>
        <p:spPr bwMode="auto">
          <a:xfrm>
            <a:off x="5653088" y="4448175"/>
            <a:ext cx="3097212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стоит его напугать, как он делает резкий взмах хвостовым плавником под себя и быстрыми толчками уплывает задом наперед (пятится).</a:t>
            </a:r>
          </a:p>
        </p:txBody>
      </p:sp>
    </p:spTree>
    <p:extLst>
      <p:ext uri="{BB962C8B-B14F-4D97-AF65-F5344CB8AC3E}">
        <p14:creationId xmlns:p14="http://schemas.microsoft.com/office/powerpoint/2010/main" val="88561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72731" grpId="0"/>
      <p:bldP spid="72732" grpId="0"/>
      <p:bldP spid="727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1484784"/>
            <a:ext cx="8229600" cy="4611216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ВНУТРЕННЕЕ СТРОЕНИЕ РАКООБРАЗНЫХ </a:t>
            </a:r>
          </a:p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ПРИМЕРЕ КРЕВЕТКИ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60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/>
          </p:nvPr>
        </p:nvPicPr>
        <p:blipFill rotWithShape="1">
          <a:blip r:embed="rId2"/>
          <a:srcRect l="6878" t="15053" r="12878" b="4997"/>
          <a:stretch/>
        </p:blipFill>
        <p:spPr>
          <a:xfrm rot="4961234">
            <a:off x="1688430" y="-771294"/>
            <a:ext cx="5994286" cy="82207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25" y="356349"/>
            <a:ext cx="7992549" cy="61453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83" y="188640"/>
            <a:ext cx="8719975" cy="65020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982" y="182598"/>
            <a:ext cx="8718036" cy="64928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16" y="109440"/>
            <a:ext cx="8663167" cy="6639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0" y="67489"/>
            <a:ext cx="9115460" cy="67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434</TotalTime>
  <Words>383</Words>
  <Application>Microsoft Office PowerPoint</Application>
  <PresentationFormat>Экран (4:3)</PresentationFormat>
  <Paragraphs>55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Calibri</vt:lpstr>
      <vt:lpstr>Times New Roman</vt:lpstr>
      <vt:lpstr>Tw Cen MT</vt:lpstr>
      <vt:lpstr>Tw Cen MT Condensed</vt:lpstr>
      <vt:lpstr>Wingdings</vt:lpstr>
      <vt:lpstr>Wingdings 3</vt:lpstr>
      <vt:lpstr>Интеграл</vt:lpstr>
      <vt:lpstr>Общая характеристика  типа Членистоногие</vt:lpstr>
      <vt:lpstr>ЗАДАЧИ УРОКА:</vt:lpstr>
      <vt:lpstr>Общая характеристика членистоногих</vt:lpstr>
      <vt:lpstr>Экспонат зоологического музея  г.Санкт-петербурга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ПОИСКОВые Задачи:</vt:lpstr>
      <vt:lpstr>Значение ракообразных</vt:lpstr>
      <vt:lpstr>ДОМАШНЕЕ ЗАДАНИЕ:</vt:lpstr>
      <vt:lpstr>Использованные источники: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RePack by Diakov</cp:lastModifiedBy>
  <cp:revision>51</cp:revision>
  <dcterms:created xsi:type="dcterms:W3CDTF">2011-12-04T17:36:14Z</dcterms:created>
  <dcterms:modified xsi:type="dcterms:W3CDTF">2015-11-27T20:13:41Z</dcterms:modified>
</cp:coreProperties>
</file>