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029B-319C-4F37-9156-5515327D7E97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640C-2A50-4EDC-B792-26EA7EFB8F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33E6B-D605-42CD-B811-94BDE02806BD}" type="slidenum">
              <a:rPr lang="ru-RU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5CD2-1BED-4AC4-9C93-CCCCAE69C88E}" type="slidenum">
              <a:rPr lang="ru-RU">
                <a:latin typeface="Arial" charset="0"/>
              </a:rPr>
              <a:pPr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BEA4EA-6AC4-4DDF-BBF5-8FB6EBC94B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E6261E-FF54-4BF4-BBA3-9B121406B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F25D-A01D-4CFA-9A6D-8F6C5D88FB1E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C4A5-CA92-49D1-B538-9C2C1EAAC7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7;&#1082;\Downloads\pril4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786214"/>
          </a:xfrm>
          <a:solidFill>
            <a:schemeClr val="tx2"/>
          </a:solidFill>
          <a:ln w="76200">
            <a:solidFill>
              <a:srgbClr val="00B0F0"/>
            </a:solidFill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«Кольчатые черви»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357826"/>
            <a:ext cx="4471974" cy="923916"/>
          </a:xfrm>
        </p:spPr>
        <p:txBody>
          <a:bodyPr/>
          <a:lstStyle/>
          <a:p>
            <a:pPr algn="r"/>
            <a:r>
              <a:rPr lang="ru-RU" sz="2000" i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МБОУ </a:t>
            </a:r>
          </a:p>
          <a:p>
            <a:pPr algn="r"/>
            <a:r>
              <a:rPr lang="ru-RU" sz="2000" i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ООШ пос.Тельмана </a:t>
            </a:r>
            <a:r>
              <a:rPr lang="ru-RU" sz="2000" i="1" dirty="0" err="1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sz="2000" i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orms03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71538" y="0"/>
            <a:ext cx="6429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средней части тела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Worms03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28800" y="-50800"/>
            <a:ext cx="5897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концевой части тела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7148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ВНУТРЕННЕЕ СТРОЕНИЕ ДОЖДЕВОГО ЧЕРВЯ</a:t>
            </a:r>
          </a:p>
        </p:txBody>
      </p:sp>
      <p:pic>
        <p:nvPicPr>
          <p:cNvPr id="8196" name="Picture 4" descr="Пищеварительная система дождевого червя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148138"/>
            <a:ext cx="9144000" cy="2709862"/>
          </a:xfrm>
          <a:noFill/>
        </p:spPr>
      </p:pic>
      <p:pic>
        <p:nvPicPr>
          <p:cNvPr id="8197" name="Picture 5" descr="Кровеносная система кольчатого черв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9144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17725" y="798513"/>
            <a:ext cx="565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КРОВЕНОСНАЯ СИСТЕМА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3810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ПИЩЕВАРИТЕЛЬНАЯ СИСТЕМА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/>
      <p:bldP spid="8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Нервная система кольчатого черв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01713" y="82550"/>
            <a:ext cx="783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НЕРВНАЯ СИСТЕМА</a:t>
            </a:r>
          </a:p>
        </p:txBody>
      </p:sp>
      <p:pic>
        <p:nvPicPr>
          <p:cNvPr id="9222" name="Picture 6" descr="Выделительная система кольчатого черв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371600" y="3352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ВЫДЕЛИТЕЛЬНАЯ СИСТЕМА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14291"/>
            <a:ext cx="8062912" cy="1071569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Размножение дождевых червей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3074" name="Picture 2" descr="C:\Documents and Settings\Ученик\Рабочий стол\фото урок\Worms03_1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42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35012"/>
          </a:xfrm>
        </p:spPr>
        <p:txBody>
          <a:bodyPr/>
          <a:lstStyle/>
          <a:p>
            <a:r>
              <a:rPr lang="ru-RU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Роль дождевых червей в природе: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751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Круговорот веществ в природе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Образуют перегной - гумус (органическая часть почвы, богатая питательными веществами) – «хлеб» для растений (98% почвенного азота, 60% фосфора, 80% калия и др. минеральные элементы для роста растений)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Звено в цепи питания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Образуют дренаж почвы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Обеззараживают почву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Рыхлят почву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Создают вентиляцию почвы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Подготавливают земли для роста растений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317500"/>
            <a:ext cx="892971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Роль дождевых червей в жизни человека: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68313" y="1052513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b="1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1. Гумусное (органическое) удобрение.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2. БАВ (биологически активные вещества - незаменимые аминокислоты, ферменты, витамины) используются в: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ветеринарии,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фармакологии,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косметологии,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сельском хозяйстве,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>
                <a:solidFill>
                  <a:srgbClr val="006600"/>
                </a:solidFill>
              </a:rPr>
              <a:t>биотехнологических отраслях.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3. Корм для рыб, домашних животных.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4. Белковая мука, консервы.</a:t>
            </a:r>
            <a:r>
              <a:rPr lang="ru-RU" sz="2400">
                <a:solidFill>
                  <a:srgbClr val="0066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5. Переработка навоза, отходов.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6600"/>
                </a:solidFill>
              </a:rPr>
              <a:t>6. Изучение процессов регенерации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Способы передвижения дождевых червей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il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546" y="1785925"/>
            <a:ext cx="5126070" cy="384455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928670"/>
            <a:ext cx="8215370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80400" cy="8636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i="1" u="sng">
                <a:solidFill>
                  <a:srgbClr val="006600"/>
                </a:solidFill>
              </a:rPr>
              <a:t>ТИП КОЛЬЧАТЫЕ ЧЕРВИ</a:t>
            </a:r>
          </a:p>
        </p:txBody>
      </p:sp>
      <p:pic>
        <p:nvPicPr>
          <p:cNvPr id="14340" name="pictureRes" descr="resC4E8CF11-0A01-022A-013B-168C2D21579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4724400"/>
            <a:ext cx="2665413" cy="1981200"/>
          </a:xfrm>
          <a:noFill/>
          <a:ln/>
        </p:spPr>
      </p:pic>
      <p:pic>
        <p:nvPicPr>
          <p:cNvPr id="14343" name="pictureRes" descr="resC4E8CF19-0A01-022A-00CB-95028B08CDEA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00763" y="2871788"/>
            <a:ext cx="2562225" cy="1920875"/>
          </a:xfrm>
          <a:noFill/>
          <a:ln/>
        </p:spPr>
      </p:pic>
      <p:pic>
        <p:nvPicPr>
          <p:cNvPr id="14346" name="Picture 10" descr="foto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49275" y="3025775"/>
            <a:ext cx="2836863" cy="1766888"/>
          </a:xfrm>
          <a:noFill/>
          <a:ln/>
        </p:spPr>
      </p:pic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300788" y="119697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786314" y="1357298"/>
            <a:ext cx="69852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2339975" y="1341438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84213" y="1916113"/>
            <a:ext cx="28797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>
                <a:solidFill>
                  <a:srgbClr val="006600"/>
                </a:solidFill>
              </a:rPr>
              <a:t>класс МНОГОЩЕТИНКОВЫЕ</a:t>
            </a:r>
          </a:p>
          <a:p>
            <a:pPr algn="ctr">
              <a:spcBef>
                <a:spcPct val="50000"/>
              </a:spcBef>
            </a:pPr>
            <a:r>
              <a:rPr lang="ru-RU" b="1" i="1" u="sng">
                <a:solidFill>
                  <a:srgbClr val="006600"/>
                </a:solidFill>
              </a:rPr>
              <a:t>(</a:t>
            </a:r>
            <a:r>
              <a:rPr lang="en-US" b="1" i="1" u="sng">
                <a:solidFill>
                  <a:srgbClr val="006600"/>
                </a:solidFill>
              </a:rPr>
              <a:t>Polychaeta</a:t>
            </a:r>
            <a:r>
              <a:rPr lang="ru-RU" b="1" i="1" u="sng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940425" y="1916113"/>
            <a:ext cx="2879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>
                <a:solidFill>
                  <a:srgbClr val="006600"/>
                </a:solidFill>
              </a:rPr>
              <a:t>класс ПИЯВКИ</a:t>
            </a:r>
            <a:endParaRPr lang="en-US" b="1" i="1" u="sng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i="1" u="sng">
                <a:solidFill>
                  <a:srgbClr val="006600"/>
                </a:solidFill>
              </a:rPr>
              <a:t>(Hirudinea)</a:t>
            </a:r>
            <a:endParaRPr lang="ru-RU" b="1" i="1" u="sng">
              <a:solidFill>
                <a:srgbClr val="006600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500430" y="3429000"/>
            <a:ext cx="25003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 dirty="0">
                <a:solidFill>
                  <a:srgbClr val="006600"/>
                </a:solidFill>
              </a:rPr>
              <a:t>класс</a:t>
            </a:r>
          </a:p>
          <a:p>
            <a:pPr algn="ctr">
              <a:spcBef>
                <a:spcPct val="50000"/>
              </a:spcBef>
            </a:pPr>
            <a:r>
              <a:rPr lang="ru-RU" b="1" i="1" u="sng" dirty="0" smtClean="0">
                <a:solidFill>
                  <a:srgbClr val="006600"/>
                </a:solidFill>
              </a:rPr>
              <a:t>МАЛОЩЕТИНКОВЫЕ</a:t>
            </a:r>
            <a:endParaRPr lang="ru-RU" b="1" i="1" u="sng" dirty="0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i="1" u="sng" dirty="0">
                <a:solidFill>
                  <a:srgbClr val="006600"/>
                </a:solidFill>
              </a:rPr>
              <a:t>(</a:t>
            </a:r>
            <a:r>
              <a:rPr lang="en-US" b="1" i="1" u="sng" dirty="0" err="1">
                <a:solidFill>
                  <a:srgbClr val="006600"/>
                </a:solidFill>
              </a:rPr>
              <a:t>Oligohaeta</a:t>
            </a:r>
            <a:r>
              <a:rPr lang="ru-RU" b="1" i="1" u="sng" dirty="0">
                <a:solidFill>
                  <a:srgbClr val="006600"/>
                </a:solidFill>
              </a:rPr>
              <a:t>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50850" y="165101"/>
            <a:ext cx="8242300" cy="835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122363"/>
            <a:ext cx="8255000" cy="5467350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428875" y="5715000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Около 12000 видов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28728" y="214290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 Многощетинковые черви</a:t>
            </a:r>
          </a:p>
        </p:txBody>
      </p:sp>
      <p:pic>
        <p:nvPicPr>
          <p:cNvPr id="13315" name="Picture 3" descr="Worms03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81622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Worms03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2549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Worms03_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705225"/>
            <a:ext cx="3038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Worms03_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783013"/>
            <a:ext cx="3276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Worms03_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2150" y="928670"/>
            <a:ext cx="3371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Worms03_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928670"/>
            <a:ext cx="25908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14546" y="214290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Класс Пиявки</a:t>
            </a:r>
          </a:p>
        </p:txBody>
      </p:sp>
      <p:pic>
        <p:nvPicPr>
          <p:cNvPr id="14339" name="Picture 3" descr="Worms03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Worms03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5814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Worms03_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19400"/>
            <a:ext cx="5486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Worms03_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276" y="1071546"/>
            <a:ext cx="478372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371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Класс Малощетинковые </a:t>
            </a:r>
            <a:b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(различные виды дождевых червей)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714488"/>
            <a:ext cx="3714776" cy="45720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1. Дождевой червь четырёхгранный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Eiseniella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tetraedra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2. Дождевой червь зловонный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Eisenia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foetida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3. Дождевой червь желтовато-зелёный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Allophora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chlorotica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4. Дождевой червь красноватый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Lumbricus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rubellus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5. Дождевой червь наземный или обыкновенный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(выползок) (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Lumbricus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terrestris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endParaRPr lang="ru-RU" sz="1000" dirty="0">
              <a:solidFill>
                <a:srgbClr val="006600"/>
              </a:solidFill>
            </a:endParaRPr>
          </a:p>
        </p:txBody>
      </p:sp>
      <p:pic>
        <p:nvPicPr>
          <p:cNvPr id="12292" name="Picture 4" descr="Дождевые черви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58" y="2263085"/>
            <a:ext cx="5038730" cy="3780528"/>
          </a:xfrm>
          <a:noFill/>
          <a:ln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268413"/>
            <a:ext cx="4435475" cy="4619625"/>
          </a:xfrm>
          <a:noFill/>
          <a:ln w="22225">
            <a:solidFill>
              <a:srgbClr val="800080"/>
            </a:solidFill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Полость тела кольчатых червей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(С) Шулепова Т.В., 2009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Поперечные разрезы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многощетинковых</a:t>
            </a:r>
          </a:p>
        </p:txBody>
      </p:sp>
      <p:pic>
        <p:nvPicPr>
          <p:cNvPr id="5123" name="Picture 2" descr="10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7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orms03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0601"/>
            <a:ext cx="8587378" cy="551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головной части кольчатого червя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290</Words>
  <Application>Microsoft Office PowerPoint</Application>
  <PresentationFormat>Экран (4:3)</PresentationFormat>
  <Paragraphs>60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Тип «Кольчатые черви»</vt:lpstr>
      <vt:lpstr>ТИП КОЛЬЧАТЫЕ ЧЕРВИ</vt:lpstr>
      <vt:lpstr>Слайд 3</vt:lpstr>
      <vt:lpstr>Слайд 4</vt:lpstr>
      <vt:lpstr>Слайд 5</vt:lpstr>
      <vt:lpstr>Класс Малощетинковые  (различные виды дождевых червей)</vt:lpstr>
      <vt:lpstr>Слайд 7</vt:lpstr>
      <vt:lpstr>Поперечные разрезы через мало- и многощетинковых</vt:lpstr>
      <vt:lpstr>Слайд 9</vt:lpstr>
      <vt:lpstr>Слайд 10</vt:lpstr>
      <vt:lpstr>Слайд 11</vt:lpstr>
      <vt:lpstr>ВНУТРЕННЕЕ СТРОЕНИЕ ДОЖДЕВОГО ЧЕРВЯ</vt:lpstr>
      <vt:lpstr>Слайд 13</vt:lpstr>
      <vt:lpstr>Размножение дождевых червей</vt:lpstr>
      <vt:lpstr>Роль дождевых червей в природе:</vt:lpstr>
      <vt:lpstr>Слайд 16</vt:lpstr>
      <vt:lpstr>Способы передвижения дождевых червей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«Кольчатые черви</dc:title>
  <dc:creator>пк</dc:creator>
  <cp:lastModifiedBy>пк</cp:lastModifiedBy>
  <cp:revision>32</cp:revision>
  <dcterms:created xsi:type="dcterms:W3CDTF">2011-11-17T15:50:34Z</dcterms:created>
  <dcterms:modified xsi:type="dcterms:W3CDTF">2011-11-17T17:16:02Z</dcterms:modified>
</cp:coreProperties>
</file>