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96" r:id="rId4"/>
    <p:sldId id="297" r:id="rId5"/>
    <p:sldId id="298" r:id="rId6"/>
    <p:sldId id="29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3" r:id="rId19"/>
    <p:sldId id="275" r:id="rId20"/>
    <p:sldId id="277" r:id="rId21"/>
    <p:sldId id="279" r:id="rId22"/>
    <p:sldId id="281" r:id="rId23"/>
    <p:sldId id="284" r:id="rId24"/>
    <p:sldId id="285" r:id="rId25"/>
    <p:sldId id="30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D226B-BCE4-4C49-89B1-B6BA462B49B8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1988-8855-4A3A-B091-91E306BBA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onstant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E048-2CD2-417A-A3FE-C0D657C1C56B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E706-433A-48F2-9CCF-E505086B3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7DB0-0D26-4D68-B635-FD1900D3DEB5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883C2-324D-4447-9B23-C48ABA6D1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994E0-3795-4A6B-969C-3E54905E92DF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2CAC3-949C-43A2-A327-9723F3AA6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4462AF-7721-4B50-8BC9-4969F3893C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F57C-0812-4F29-90BB-DF64C2EE9401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F7BC3-4979-4DAC-A0A5-B9F36F49E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onstant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10B9-CB63-4467-ADAA-D54859925F15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3554-9493-499C-9591-2BFDF57FF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F80D-DB5B-4625-8C54-3DC3636F05C4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87C3-54D7-42E6-B673-BA01F6BA3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348B-89F9-4CD7-B8C1-2B351D173A07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1C7A-1A66-41B1-B839-6C6FFF6D3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CEE7-3CF3-4B31-BA5F-006FD8D00A9C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449C-62B6-4A8B-9571-1E927F7FD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B62E-9B4B-4076-9745-4BBB8B35ED35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D41B-3A4E-4522-AA43-3BCA3D1F6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C335-DD71-4C2E-A529-268707681245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406B-5902-4F58-BB62-358D1F060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EB60-5C12-4145-829D-A6BA8D5C3005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07B5-6489-4B54-A39F-757CB99E0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1.png"/>
          <p:cNvPicPr>
            <a:picLocks noChangeAspect="1"/>
          </p:cNvPicPr>
          <p:nvPr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D527DB-2E5C-4DA3-B929-419225DFF376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887D6B-641F-4FD2-9999-A67226DC1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 b="1" kern="1200">
          <a:solidFill>
            <a:schemeClr val="tx1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b="1" kern="1200">
          <a:solidFill>
            <a:schemeClr val="tx1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b="1" kern="1200">
          <a:solidFill>
            <a:schemeClr val="tx1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b="1" kern="1200">
          <a:solidFill>
            <a:schemeClr val="tx1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b="1" kern="1200">
          <a:solidFill>
            <a:schemeClr val="tx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i="1" dirty="0" smtClean="0">
                <a:ln w="285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МНОГООБРАЗИЕ ЗЕМНОВОДНЫХ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5500702"/>
            <a:ext cx="5643602" cy="75724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биологии МБОУ ООШ п.Тельмана Стефутина Ирина Викторовна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789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854" y="304800"/>
            <a:ext cx="7598426" cy="5410216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789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700" y="304800"/>
            <a:ext cx="7482099" cy="519590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789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0282" y="304800"/>
            <a:ext cx="7422717" cy="519590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789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6382" y="228600"/>
            <a:ext cx="7390417" cy="520066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789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622" y="304800"/>
            <a:ext cx="7551378" cy="519590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789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632" y="304800"/>
            <a:ext cx="7485167" cy="526734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789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4800"/>
            <a:ext cx="7324748" cy="513416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789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7482099" cy="519590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699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700" y="304800"/>
            <a:ext cx="7482099" cy="51959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318529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каким отрядам относятся эти земноводные?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9" descr="литория коралловолап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268413"/>
            <a:ext cx="340995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саламандра настоящ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689350"/>
            <a:ext cx="282806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6286512" y="4071942"/>
            <a:ext cx="2643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ЛИТОРИЯ КОРАЛЛОВОЛАПАЯ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285720" y="4071942"/>
            <a:ext cx="23034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БОЛИВИЙСКАЯ ЧЕРВЯГА</a:t>
            </a:r>
            <a:br>
              <a:rPr lang="ru-RU" b="1" dirty="0">
                <a:latin typeface="Times New Roman" pitchFamily="18" charset="0"/>
              </a:rPr>
            </a:br>
            <a:r>
              <a:rPr lang="ru-RU" sz="1400" b="1" dirty="0">
                <a:latin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</a:rPr>
            </a:b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928662" y="5929330"/>
            <a:ext cx="2071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САЛАМАНДРА НАСТОЯЩАЯ 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8200" name="Picture 16" descr="c_marcu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268413"/>
            <a:ext cx="27352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0" y="1928802"/>
            <a:ext cx="4357718" cy="4516455"/>
          </a:xfrm>
          <a:ln w="57150">
            <a:solidFill>
              <a:srgbClr val="00B05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0" dirty="0" smtClean="0">
                <a:latin typeface="Times New Roman" pitchFamily="18" charset="0"/>
              </a:rPr>
              <a:t>Более 288 видов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0" dirty="0" smtClean="0">
                <a:latin typeface="Times New Roman" pitchFamily="18" charset="0"/>
              </a:rPr>
              <a:t>распространены повсеместно, но более многочисленны они в широтах с теплым и влажным климатом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0" dirty="0" smtClean="0">
                <a:latin typeface="Times New Roman" pitchFamily="18" charset="0"/>
              </a:rPr>
              <a:t>Разнообразный внешний вид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0" dirty="0" smtClean="0">
                <a:latin typeface="Times New Roman" pitchFamily="18" charset="0"/>
              </a:rPr>
              <a:t>Самые древние ископаемые лягушки, останки которых недавно были обнаружены в штате Аризона, жили 190 миллионов лет назад.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60745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Общая характеристика земноводных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7172" name="Picture 6" descr="лягушка веслоног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284663" cy="392271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7158" y="1071546"/>
            <a:ext cx="467995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Памятники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лягушке - дань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уважения и признания поистине неоценимых заслуг этих животных в развитии науки.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291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6"/>
            <a:ext cx="29908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286348" y="5500702"/>
            <a:ext cx="364337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Памятник лягушке возле здания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института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Пастера в Париже.</a:t>
            </a:r>
          </a:p>
        </p:txBody>
      </p:sp>
      <p:sp>
        <p:nvSpPr>
          <p:cNvPr id="12293" name="WordArt 8"/>
          <p:cNvSpPr>
            <a:spLocks noChangeArrowheads="1" noChangeShapeType="1" noTextEdit="1"/>
          </p:cNvSpPr>
          <p:nvPr/>
        </p:nvSpPr>
        <p:spPr bwMode="auto">
          <a:xfrm>
            <a:off x="428596" y="142852"/>
            <a:ext cx="55435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Памятники лягушке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Picture 5" descr="%EF%E0%EC%FF%F2%ED%E8%EA-%EB%FF%E3%F3%F8%EA%E5%2C%E1%EE%F1%F2%EE%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357430"/>
            <a:ext cx="2957536" cy="394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6286520"/>
            <a:ext cx="330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Памятник лягушке в Бостоне</a:t>
            </a: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55435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Памятники лягушке</a:t>
            </a:r>
          </a:p>
        </p:txBody>
      </p:sp>
      <p:pic>
        <p:nvPicPr>
          <p:cNvPr id="14339" name="Picture 5" descr="Так выглядит первый и единственный в мире памятник путешественникам - Лягушка-путешественниц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1484313"/>
            <a:ext cx="3332189" cy="461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28596" y="5929330"/>
            <a:ext cx="4071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Лягушка-путешественница. Москва.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Аэропорт«Домодедово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</p:txBody>
      </p:sp>
      <p:pic>
        <p:nvPicPr>
          <p:cNvPr id="5" name="mainpic" descr="фото | Анатолий Р. | Памятник Царевне-лягушке на месте ее отлова юным натуралист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32645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Памятник лягушкам, которых ловили юные натуралисты.</a:t>
            </a: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596" y="1071546"/>
            <a:ext cx="8007350" cy="47149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Доктора утверждают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, что кожа лягушек – идеальный материал для лечения ожогов, к тому же очень экономичный: ученые получали его у мясников, которые, готовя лягушачье мясо, кожу просто выбрасывали. Кроме того кожу не нужно замораживать для хранения. </a:t>
            </a:r>
            <a:endParaRPr lang="ru-RU" sz="2000" b="1" dirty="0" smtClean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Не змеям, а именно амфибиям принадлежит пальма первенства в области создания сильнейших ядов. Чемпион –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</a:rPr>
              <a:t>лягушка-коки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. Её размер 2-3см, обитает она в тропических лесах Колумбии. Если в кровь человека попадёт кожная слизь лягушки, то человек умрет.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В маленьком Люксембурге за год съедают более 200 тысяч только собственных люксембургских травяных лягушек. Едят также европейских прудовых и озерных лягушек, индийских тигровых и многих других.</a:t>
            </a:r>
            <a:endParaRPr lang="ru-RU" sz="2000" b="1" dirty="0" smtClean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b="1" dirty="0" smtClean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468312" y="404813"/>
            <a:ext cx="5461009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 МИРЕ  ИНТЕРЕСНОГО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580063" y="1905000"/>
            <a:ext cx="3265487" cy="4191000"/>
          </a:xfrm>
        </p:spPr>
        <p:txBody>
          <a:bodyPr/>
          <a:lstStyle/>
          <a:p>
            <a:pPr eaLnBrk="1" hangingPunct="1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Такой дорожный знак установлен на автостраде в Швейцарии, а недавно и в 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Белоруссии.</a:t>
            </a:r>
            <a:endParaRPr lang="ru-RU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4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1572" y="1916113"/>
            <a:ext cx="4301153" cy="387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428596" y="333375"/>
            <a:ext cx="738349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kern="10" dirty="0">
                <a:ln/>
                <a:solidFill>
                  <a:schemeClr val="accent3"/>
                </a:solidFill>
                <a:latin typeface="Impact"/>
              </a:rPr>
              <a:t>Внимание! </a:t>
            </a:r>
            <a:r>
              <a:rPr lang="ru-RU" sz="3600" b="1" kern="10" dirty="0" smtClean="0">
                <a:ln/>
                <a:solidFill>
                  <a:schemeClr val="accent3"/>
                </a:solidFill>
                <a:latin typeface="Impact"/>
              </a:rPr>
              <a:t> Лягушка</a:t>
            </a:r>
            <a:r>
              <a:rPr lang="ru-RU" sz="3600" b="1" kern="10" dirty="0">
                <a:ln/>
                <a:solidFill>
                  <a:schemeClr val="accent3"/>
                </a:solidFill>
                <a:latin typeface="Impac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Царевна-ляг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6"/>
          <p:cNvSpPr>
            <a:spLocks noChangeArrowheads="1" noChangeShapeType="1" noTextEdit="1"/>
          </p:cNvSpPr>
          <p:nvPr/>
        </p:nvSpPr>
        <p:spPr bwMode="auto">
          <a:xfrm>
            <a:off x="1500165" y="2852738"/>
            <a:ext cx="638494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их!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320116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Классификация земноводных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2627313" y="1484313"/>
            <a:ext cx="3960812" cy="11525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класс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Земноводные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(Амфибии)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428596" y="3071810"/>
            <a:ext cx="2463786" cy="100806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отряд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Бесхвостые 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(более 1800 видов)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072198" y="3000372"/>
            <a:ext cx="2419375" cy="107157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отряд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Хвостатые 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(около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280 видов)</a:t>
            </a:r>
          </a:p>
          <a:p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 flipH="1">
            <a:off x="2916238" y="2636838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5940425" y="2636838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9224" name="Picture 16" descr="ТРИТОН ГРЕБЕНЧАТ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149725"/>
            <a:ext cx="30241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7" descr="тропическая древес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149725"/>
            <a:ext cx="280828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8"/>
          <p:cNvSpPr>
            <a:spLocks noChangeArrowheads="1"/>
          </p:cNvSpPr>
          <p:nvPr/>
        </p:nvSpPr>
        <p:spPr bwMode="auto">
          <a:xfrm>
            <a:off x="3276600" y="3213100"/>
            <a:ext cx="2303463" cy="79216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отряд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Безногие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(56 видов)</a:t>
            </a:r>
          </a:p>
        </p:txBody>
      </p:sp>
      <p:sp>
        <p:nvSpPr>
          <p:cNvPr id="9227" name="Line 19"/>
          <p:cNvSpPr>
            <a:spLocks noChangeShapeType="1"/>
          </p:cNvSpPr>
          <p:nvPr/>
        </p:nvSpPr>
        <p:spPr bwMode="auto">
          <a:xfrm>
            <a:off x="4356100" y="2636838"/>
            <a:ext cx="714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9228" name="Picture 21" descr="c_tentacul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221163"/>
            <a:ext cx="23034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Rectangle 22"/>
          <p:cNvSpPr>
            <a:spLocks noChangeArrowheads="1"/>
          </p:cNvSpPr>
          <p:nvPr/>
        </p:nvSpPr>
        <p:spPr bwMode="auto">
          <a:xfrm>
            <a:off x="3132138" y="6316663"/>
            <a:ext cx="2308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НАСТОЯЩАЯ ЧЕРВЯГА</a:t>
            </a:r>
            <a:br>
              <a:rPr lang="ru-RU" sz="1400" b="1">
                <a:latin typeface="Times New Roman" pitchFamily="18" charset="0"/>
              </a:rPr>
            </a:br>
            <a:endParaRPr lang="ru-RU" sz="1400" b="1">
              <a:latin typeface="Times New Roman" pitchFamily="18" charset="0"/>
            </a:endParaRPr>
          </a:p>
        </p:txBody>
      </p:sp>
      <p:sp>
        <p:nvSpPr>
          <p:cNvPr id="9230" name="Text Box 24"/>
          <p:cNvSpPr txBox="1">
            <a:spLocks noChangeArrowheads="1"/>
          </p:cNvSpPr>
          <p:nvPr/>
        </p:nvSpPr>
        <p:spPr bwMode="auto">
          <a:xfrm>
            <a:off x="5940425" y="6308725"/>
            <a:ext cx="273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ТРИТОН ГРЕБЕНЧАТЫЙ</a:t>
            </a:r>
          </a:p>
        </p:txBody>
      </p:sp>
      <p:sp>
        <p:nvSpPr>
          <p:cNvPr id="9231" name="Text Box 25"/>
          <p:cNvSpPr txBox="1">
            <a:spLocks noChangeArrowheads="1"/>
          </p:cNvSpPr>
          <p:nvPr/>
        </p:nvSpPr>
        <p:spPr bwMode="auto">
          <a:xfrm>
            <a:off x="323850" y="6340475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ДРЕВЕСНАЯ ЛЯГУШКА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4786346" cy="833422"/>
          </a:xfrm>
        </p:spPr>
        <p:txBody>
          <a:bodyPr/>
          <a:lstStyle/>
          <a:p>
            <a:r>
              <a:rPr lang="ru-RU" dirty="0"/>
              <a:t>Бесхвостые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928670"/>
            <a:ext cx="3571900" cy="52864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К ним относятся 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жабы, жерлянки, 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квакши, лягушки. Они 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населяют все 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материки, кроме 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Антарктиды.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полярных границ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Их можно встретить в 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лесах и болотах, в 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пресноводных 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водоёмах, в степях и 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даже в пустынях, если 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там пробивается 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родник или ручеёк.</a:t>
            </a:r>
          </a:p>
          <a:p>
            <a:pPr>
              <a:buFont typeface="Wingdings" pitchFamily="2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428604"/>
            <a:ext cx="3324220" cy="3377794"/>
          </a:xfrm>
          <a:noFill/>
          <a:ln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929066"/>
            <a:ext cx="2490814" cy="273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1803" y="4000504"/>
            <a:ext cx="3207746" cy="264320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1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1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1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1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471858" cy="690546"/>
          </a:xfrm>
        </p:spPr>
        <p:txBody>
          <a:bodyPr>
            <a:normAutofit fontScale="90000"/>
          </a:bodyPr>
          <a:lstStyle/>
          <a:p>
            <a:r>
              <a:rPr lang="ru-RU" dirty="0"/>
              <a:t>Хвостатые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071546"/>
            <a:ext cx="3571900" cy="514353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Внешне похожи на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ящериц, но по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строению больше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напоминают рыб.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Большинство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хвостатых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малоподвижны 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большую часть дня 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проводят в убежищах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Почти все 280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хвостатых земноводных- обитатели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Северного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полушария, причём некоторые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них водятся только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небольшой территории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48" y="214290"/>
            <a:ext cx="1752584" cy="1785652"/>
          </a:xfr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071678"/>
            <a:ext cx="4603754" cy="230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/>
          <a:srcRect t="5041" b="6331"/>
          <a:stretch>
            <a:fillRect/>
          </a:stretch>
        </p:blipFill>
        <p:spPr bwMode="auto">
          <a:xfrm>
            <a:off x="3929058" y="4572008"/>
            <a:ext cx="496561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09" grpId="0" build="p"/>
      <p:bldP spid="983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3429024" cy="785818"/>
          </a:xfrm>
        </p:spPr>
        <p:txBody>
          <a:bodyPr/>
          <a:lstStyle/>
          <a:p>
            <a:r>
              <a:rPr lang="ru-RU" dirty="0"/>
              <a:t>Безногие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071546"/>
            <a:ext cx="35719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По виду они 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напоминают больших 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червей. Не случайно 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второе название этих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животных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червяги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Безногие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земноводные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немногочисленны. Они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населяют влажные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тропические леса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Африки, Азии,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Америки, островов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Индийского и Тихого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океанов.</a:t>
            </a:r>
          </a:p>
          <a:p>
            <a:pPr>
              <a:buFont typeface="Wingdings" pitchFamily="2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85728"/>
            <a:ext cx="3328982" cy="3323748"/>
          </a:xfrm>
          <a:noFill/>
          <a:ln/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14752"/>
            <a:ext cx="2532052" cy="288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007683"/>
            <a:ext cx="4063819" cy="185031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14678" y="4143380"/>
            <a:ext cx="2857520" cy="830997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Червяга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Томпсона живёт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горах Колумбии, достигает в длину 117 см.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05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05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5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05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05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05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Amphibia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600"/>
            <a:ext cx="7329510" cy="527450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789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600"/>
            <a:ext cx="7548586" cy="538186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789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4782" y="304800"/>
            <a:ext cx="7452017" cy="519590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zo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uzor</Template>
  <TotalTime>93</TotalTime>
  <Words>436</Words>
  <Application>Microsoft Office PowerPoint</Application>
  <PresentationFormat>Экран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uzor</vt:lpstr>
      <vt:lpstr>МНОГООБРАЗИЕ ЗЕМНОВОДНЫХ</vt:lpstr>
      <vt:lpstr>Слайд 2</vt:lpstr>
      <vt:lpstr>Слайд 3</vt:lpstr>
      <vt:lpstr>Бесхвостые</vt:lpstr>
      <vt:lpstr>Хвостатые</vt:lpstr>
      <vt:lpstr>Безногие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ЗЕМНОВОДНЫХ</dc:title>
  <dc:creator>пк</dc:creator>
  <cp:lastModifiedBy>пк</cp:lastModifiedBy>
  <cp:revision>32</cp:revision>
  <dcterms:created xsi:type="dcterms:W3CDTF">2012-02-05T18:23:48Z</dcterms:created>
  <dcterms:modified xsi:type="dcterms:W3CDTF">2012-02-06T12:32:34Z</dcterms:modified>
</cp:coreProperties>
</file>