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  <p:sldMasterId id="2147483858" r:id="rId2"/>
  </p:sldMasterIdLst>
  <p:notesMasterIdLst>
    <p:notesMasterId r:id="rId22"/>
  </p:notesMasterIdLst>
  <p:sldIdLst>
    <p:sldId id="256" r:id="rId3"/>
    <p:sldId id="263" r:id="rId4"/>
    <p:sldId id="264" r:id="rId5"/>
    <p:sldId id="265" r:id="rId6"/>
    <p:sldId id="276" r:id="rId7"/>
    <p:sldId id="259" r:id="rId8"/>
    <p:sldId id="266" r:id="rId9"/>
    <p:sldId id="267" r:id="rId10"/>
    <p:sldId id="269" r:id="rId11"/>
    <p:sldId id="268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62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A3BC2-2378-4DBB-93B8-906F96BF74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0CEC1-C7C1-4E56-B856-A6AD94CB0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0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941A3-CD2F-4524-A489-772EE8D86F33}" type="slidenum">
              <a:rPr lang="ru-RU"/>
              <a:pPr/>
              <a:t>18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BF07AE4-E0DC-4C60-B155-8B74D11BC2A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758DFB-9719-4D38-BC74-423C0AA84EB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AE4-E0DC-4C60-B155-8B74D11BC2A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8DFB-9719-4D38-BC74-423C0AA84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AE4-E0DC-4C60-B155-8B74D11BC2A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8DFB-9719-4D38-BC74-423C0AA84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75B1-679B-44AB-A174-ADC455783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9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F8101C-3AA5-4F64-86C1-580E42F81EB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00062-AB84-4AAB-AFB0-454EF8C199E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02B2F-DF5B-42CC-8C0B-9977C4E253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68C38-9615-4289-A966-AE4F54F25A4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2B414-AF46-48A6-B3BB-B43C8F66F95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BBB7-1581-426B-80C5-F33414D5E6A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03588-A100-4C31-8613-43DDF513D45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AE4-E0DC-4C60-B155-8B74D11BC2A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8DFB-9719-4D38-BC74-423C0AA84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91AF2-A39B-49B4-8DCB-DBFD173CAC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4C78F-F321-4558-AE34-E6BD77758B4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E598B-50E4-4D40-98E8-8C411E0B41B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EC194-CDC7-420E-8EAE-DEAA1B25B2F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AE4-E0DC-4C60-B155-8B74D11BC2A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8DFB-9719-4D38-BC74-423C0AA84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AE4-E0DC-4C60-B155-8B74D11BC2A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8DFB-9719-4D38-BC74-423C0AA84E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AE4-E0DC-4C60-B155-8B74D11BC2A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8DFB-9719-4D38-BC74-423C0AA84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AE4-E0DC-4C60-B155-8B74D11BC2A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8DFB-9719-4D38-BC74-423C0AA84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AE4-E0DC-4C60-B155-8B74D11BC2A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8DFB-9719-4D38-BC74-423C0AA84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AE4-E0DC-4C60-B155-8B74D11BC2A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8DFB-9719-4D38-BC74-423C0AA84EB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AE4-E0DC-4C60-B155-8B74D11BC2A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58DFB-9719-4D38-BC74-423C0AA84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BF07AE4-E0DC-4C60-B155-8B74D11BC2A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9758DFB-9719-4D38-BC74-423C0AA84E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BF07AE4-E0DC-4C60-B155-8B74D11BC2A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9758DFB-9719-4D38-BC74-423C0AA84E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acii.com/biologiya/2511-klass-zemnovodnye.html" TargetMode="External"/><Relationship Id="rId2" Type="http://schemas.openxmlformats.org/officeDocument/2006/relationships/hyperlink" Target="http://mirbiologii.ru/prezentaciya-na-temu-vse-o-zemnovodny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s.yandex.ru/yandsearch?text=%D0%BB%D1%8F%D0%B3%D1%83%D1%88%D0%BA%D0%B0" TargetMode="External"/><Relationship Id="rId4" Type="http://schemas.openxmlformats.org/officeDocument/2006/relationships/hyperlink" Target="http://prezentacii.com/biologiya/2827-amfibii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628800"/>
            <a:ext cx="3672408" cy="25658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ВНЕШНЕЕ И ВНУТРЕННЕЕ СТРОЕНИЕ ЗЕМНОВОДНЫХ</a:t>
            </a:r>
            <a:endParaRPr lang="ru-RU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725144"/>
            <a:ext cx="3309803" cy="1260629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учитель биологии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МБОУ ООШ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п.Тельмана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Стефутина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Ирина Викторовна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" y="0"/>
            <a:ext cx="289376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68352"/>
            <a:ext cx="2917033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33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332656"/>
            <a:ext cx="5563446" cy="54190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СТРОЕНИЯ СКЕЛЕТА</a:t>
            </a:r>
            <a:endParaRPr lang="ru-RU" sz="28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6" descr="0_060401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0994" y="1268413"/>
            <a:ext cx="5903006" cy="55895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0" y="1268413"/>
            <a:ext cx="3275856" cy="409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Череп легкий,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уплощен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сверху вниз.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Один шейный позвонок.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Нет (или недоразвитые) ребер.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Есть хвостовая кость, но хвоста у лягушек нет.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Грудную клетку заменяют лопатки и ключицы.</a:t>
            </a:r>
          </a:p>
          <a:p>
            <a:pPr marL="342900" indent="-342900">
              <a:buFontTx/>
              <a:buAutoNum type="arabicPeriod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0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6040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139952" y="332656"/>
            <a:ext cx="5004048" cy="8640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ВНУТРЕННЕЕ СТРОЕНИЕ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7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711837" y="356737"/>
            <a:ext cx="743216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СТРОЕНИЯ ГОЛОВНОГО МОЗГА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976563" y="2763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292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25537"/>
            <a:ext cx="7559049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1089490" y="4365625"/>
            <a:ext cx="8064500" cy="2492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 typeface="Courier New" pitchFamily="49" charset="0"/>
              <a:buChar char="o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Передний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мозг – больше чем у рыб.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Мозжечок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 хуже, чем у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(меньше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сложных движений)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чувствительна к  действию различных раздражителей.</a:t>
            </a:r>
          </a:p>
          <a:p>
            <a:pPr>
              <a:defRPr/>
            </a:pP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" y="1124744"/>
            <a:ext cx="292893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5952" y="4254500"/>
            <a:ext cx="4328048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744538" y="382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6754" y="382588"/>
            <a:ext cx="7632966" cy="6011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ОРГАНЫ ЧУВСТВ И ПИЩЕВОЕ ПОВЕДЕНИЕ</a:t>
            </a:r>
            <a:endParaRPr lang="ru-RU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980728"/>
            <a:ext cx="6300192" cy="3508977"/>
          </a:xfrm>
        </p:spPr>
        <p:txBody>
          <a:bodyPr>
            <a:normAutofit fontScale="92500" lnSpcReduction="20000"/>
          </a:bodyPr>
          <a:lstStyle/>
          <a:p>
            <a:pPr eaLnBrk="0" hangingPunct="0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Органы чувств и движение липкого языка при ловле насекомых</a:t>
            </a:r>
          </a:p>
          <a:p>
            <a:pPr eaLnBrk="0" hangingPunct="0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Глаза с веками — орган зрения.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Ноздри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орган обоняния.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полость рта — орган вкуса.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Барабанная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перепонка и внутреннее ухо — орган слуха.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равновесия — внутреннее ухо. Расположен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костях черепа.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Осязание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всей кожей.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61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4663" y="1060509"/>
            <a:ext cx="4689475" cy="4306829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 круга кровообращения и 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трехкамерное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сердце. Из-за разного участия кожного дыхания соотношение в нем артериальной и венозной крови может меняться.</a:t>
            </a:r>
          </a:p>
          <a:p>
            <a:pPr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900670" y="260290"/>
            <a:ext cx="7243330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800" dirty="0">
                <a:cs typeface="Times New Roman" pitchFamily="18" charset="0"/>
              </a:rPr>
              <a:t> 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КРОВЕНОСНАЯ СИСТЕМА ЛЯГУШКИ</a:t>
            </a:r>
          </a:p>
          <a:p>
            <a:pPr eaLnBrk="0" hangingPunct="0">
              <a:defRPr/>
            </a:pPr>
            <a:endParaRPr lang="ru-RU" dirty="0"/>
          </a:p>
        </p:txBody>
      </p:sp>
      <p:pic>
        <p:nvPicPr>
          <p:cNvPr id="14340" name="Picture 7" descr="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338206" cy="417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268" y="3861048"/>
            <a:ext cx="5037827" cy="297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772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468313" y="179388"/>
            <a:ext cx="8675687" cy="954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СТРОЕНИЯ ЛЕГКИХ У ЗЕМНОВОДНЫХ</a:t>
            </a:r>
          </a:p>
          <a:p>
            <a:pPr eaLnBrk="0" hangingPunct="0">
              <a:defRPr/>
            </a:pPr>
            <a:endParaRPr lang="ru-RU" sz="2800" dirty="0"/>
          </a:p>
        </p:txBody>
      </p:sp>
      <p:pic>
        <p:nvPicPr>
          <p:cNvPr id="15363" name="Picture 7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7704138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755650" y="4272836"/>
            <a:ext cx="772953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Легкие у земноводных почти без ячеек, гладкие, что не дает возможности крови усвоить много кислорода.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Усложнение внутренней структуры легкого увеличивает поверхность контакта с воздухом, что хорошо, но оно способствует и застою воздуха в легком, что при пассивном выдохе, свойственном земноводным, плохо.</a:t>
            </a:r>
          </a:p>
          <a:p>
            <a:pPr eaLnBrk="0" hangingPunct="0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72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467544" y="311197"/>
            <a:ext cx="867645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u="sng" dirty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ДЫХАНИЯ ЛЕГКИМИ И МЕХАНИЗМ ВДОХА</a:t>
            </a:r>
          </a:p>
        </p:txBody>
      </p:sp>
      <p:pic>
        <p:nvPicPr>
          <p:cNvPr id="16387" name="Picture 4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835" y="782208"/>
            <a:ext cx="7215188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4567024"/>
            <a:ext cx="9144000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Вдох начинается с того, что лягушка, закрыв рот и открыв клапаны в ноздрях, опускает усилием мышц дно ротовой полости. Воздух засасывается в ротовую полость. Затем лягушка запирает клапаны в ноздрях и усилием мышц поднимает дно ротовой полости. Сдавливаемый воздух проходит в легкие и раздувает их. Выдох (не нарисован) происходит через открытые ноздри или рот пассивно, точно так, как выходит воздух из воздушного шарика, если его развязать. </a:t>
            </a:r>
          </a:p>
        </p:txBody>
      </p:sp>
    </p:spTree>
    <p:extLst>
      <p:ext uri="{BB962C8B-B14F-4D97-AF65-F5344CB8AC3E}">
        <p14:creationId xmlns:p14="http://schemas.microsoft.com/office/powerpoint/2010/main" val="87045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5288" y="285900"/>
            <a:ext cx="525683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u="sng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ПИЩЕВАРИТЕЛЬНАЯ СИСТЕМА 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890963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3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963" y="1341439"/>
            <a:ext cx="5253037" cy="509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772943"/>
            <a:ext cx="413995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Охотятся только на подвижную добычу.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Язык липкий, крепится за нижними зубами и выбрасывается вперед.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Зубы только на верхней челюсти, на нижней – нет.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НОВОЕ: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клоака в конце кишечника перед анальным отверстием. Туда выходят еще мочеточники и протоки половых желез.</a:t>
            </a:r>
          </a:p>
        </p:txBody>
      </p:sp>
    </p:spTree>
    <p:extLst>
      <p:ext uri="{BB962C8B-B14F-4D97-AF65-F5344CB8AC3E}">
        <p14:creationId xmlns:p14="http://schemas.microsoft.com/office/powerpoint/2010/main" val="273521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81000"/>
            <a:ext cx="7024744" cy="67173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36904" cy="477989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Опорно-двигательная система амфибий имеет более сложное строение, чем у рыб. Скелет и мышцы парных конечностей сложнее, чем у рыб, и типичны для наземных позвоночных. Позвоночник имеет большее, чем у рыб, число отделов. Кости лёгкие, а их число меньшее, чем у рыб.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Земноводные по сравнению с рыбами имеют более сложное строение. Усложнение касается дыхательной и кровеносной систем в связи с появлением лёгких и двух кругов кровообращения. Более сложное строение, чем у рыб, имеют нервная система и органы чувств. Интенсивность процессов жизнедеятельности, обмен веществ у амфибий медленные. Температура тела зависит от температуры окружающей среды.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2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http://mirbiologii.ru/prezentaciya-na-temu-vse-o-zemnovodnyx.html</a:t>
            </a:r>
            <a:endParaRPr lang="ru-RU" dirty="0"/>
          </a:p>
          <a:p>
            <a:r>
              <a:rPr lang="en-US" dirty="0" smtClean="0">
                <a:hlinkClick r:id="rId3"/>
              </a:rPr>
              <a:t>http://prezentacii.com/biologiya/2511-klass-zemnovodnye.html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http://prezentacii.com/biologiya/2827-amfibii.html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http://images.yandex.ru/yandsearch?text=%</a:t>
            </a:r>
            <a:r>
              <a:rPr lang="en-US" dirty="0" smtClean="0">
                <a:hlinkClick r:id="rId5"/>
              </a:rPr>
              <a:t>D0%BB%D1%8F%D0%B3%D1%83%D1%88%D0%BA%D0%B0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77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500063"/>
            <a:ext cx="4291335" cy="5630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Земноводные, или амфибии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включают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себя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животных,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приспособленных  к жизни и на суше, и в воде. На суше большинство из них встречается во взрослом состоянии, а размножение, рост и развитие личинок – головастиков происходит в водной среде. Земноводные произошли около 350 млн. лет назад, видимо, от древних кистеперых рыб.  </a:t>
            </a:r>
          </a:p>
        </p:txBody>
      </p:sp>
      <p:pic>
        <p:nvPicPr>
          <p:cNvPr id="4098" name="Picture 9" descr="стегоцефал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715" r="14285"/>
          <a:stretch>
            <a:fillRect/>
          </a:stretch>
        </p:blipFill>
        <p:spPr>
          <a:xfrm>
            <a:off x="4572000" y="0"/>
            <a:ext cx="4571999" cy="5357813"/>
          </a:xfrm>
          <a:noFill/>
        </p:spPr>
      </p:pic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5240880" y="5373216"/>
            <a:ext cx="390312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Стегоцефал ( плоскоголовый)</a:t>
            </a:r>
          </a:p>
          <a:p>
            <a:pPr>
              <a:buFontTx/>
              <a:buChar char="-"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земноводное каменноугольного</a:t>
            </a:r>
          </a:p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периода   </a:t>
            </a:r>
          </a:p>
        </p:txBody>
      </p:sp>
    </p:spTree>
    <p:extLst>
      <p:ext uri="{BB962C8B-B14F-4D97-AF65-F5344CB8AC3E}">
        <p14:creationId xmlns:p14="http://schemas.microsoft.com/office/powerpoint/2010/main" val="418595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9040" y="260648"/>
            <a:ext cx="5554960" cy="55889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ЗЕМНОВОДНЫХ</a:t>
            </a:r>
            <a:endParaRPr lang="ru-RU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7188" y="908721"/>
            <a:ext cx="8429625" cy="49078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икры происходит только в воде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Взрослые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 живут на суше и в воде.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превращение в развитии (личинки имеют жабры, плавники  и среднюю линию.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голая, влажная, участвует в дыхании.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Пятипалые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конечности.</a:t>
            </a:r>
          </a:p>
          <a:p>
            <a:pPr>
              <a:defRPr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Трехкамерное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сердце, два круга кровообращения ( один круг проходит через легкие, другой – через все тело)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7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9" y="332656"/>
            <a:ext cx="4571289" cy="673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ВНЕШНЕЕ СТРОЕНИЕ</a:t>
            </a:r>
            <a:endParaRPr lang="ru-RU" sz="28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6" descr="0_060401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052736"/>
            <a:ext cx="6156176" cy="5472608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467544" y="1484313"/>
            <a:ext cx="28804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Части тела: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Голова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Туловище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Две пары конечностей</a:t>
            </a:r>
          </a:p>
          <a:p>
            <a:pPr marL="342900" indent="-342900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Тело обтекаемое, шеи нет.</a:t>
            </a:r>
          </a:p>
          <a:p>
            <a:pPr marL="342900" indent="-34290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конечностях впервые появились пальцы (устойчивость)</a:t>
            </a:r>
          </a:p>
        </p:txBody>
      </p:sp>
    </p:spTree>
    <p:extLst>
      <p:ext uri="{BB962C8B-B14F-4D97-AF65-F5344CB8AC3E}">
        <p14:creationId xmlns:p14="http://schemas.microsoft.com/office/powerpoint/2010/main" val="191914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4139952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КОЖИ</a:t>
            </a:r>
            <a:endParaRPr lang="ru-RU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15112"/>
            <a:ext cx="8280920" cy="59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90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ЧЕРТЫ ПРИСПОСОБЛЕННОСТИ </a:t>
            </a:r>
          </a:p>
          <a:p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СРЕДЕ ОБИТАНИЯ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/>
          </a:p>
          <a:p>
            <a:endParaRPr lang="ru-RU" sz="4400" dirty="0"/>
          </a:p>
          <a:p>
            <a:endParaRPr lang="ru-RU" sz="4400" dirty="0"/>
          </a:p>
          <a:p>
            <a:endParaRPr lang="ru-RU" sz="4400" dirty="0"/>
          </a:p>
          <a:p>
            <a:endParaRPr lang="ru-RU" sz="4400" dirty="0"/>
          </a:p>
          <a:p>
            <a:endParaRPr lang="ru-RU" sz="4400" dirty="0"/>
          </a:p>
          <a:p>
            <a:endParaRPr lang="ru-RU" sz="4400" dirty="0"/>
          </a:p>
          <a:p>
            <a:endParaRPr lang="ru-RU" sz="4400" dirty="0"/>
          </a:p>
        </p:txBody>
      </p:sp>
      <p:graphicFrame>
        <p:nvGraphicFramePr>
          <p:cNvPr id="6166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9429"/>
              </p:ext>
            </p:extLst>
          </p:nvPr>
        </p:nvGraphicFramePr>
        <p:xfrm>
          <a:off x="539552" y="1268760"/>
          <a:ext cx="8136904" cy="5672265"/>
        </p:xfrm>
        <a:graphic>
          <a:graphicData uri="http://schemas.openxmlformats.org/drawingml/2006/table">
            <a:tbl>
              <a:tblPr/>
              <a:tblGrid>
                <a:gridCol w="4068452"/>
                <a:gridCol w="4068452"/>
              </a:tblGrid>
              <a:tr h="752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 водной среде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 наземной среде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4047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Обтекаемая форма тела.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Перепонки между пальцами на задних конечностях.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парных конечностей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Влажная кожа.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Подвижные веки.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83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9052" y="260648"/>
            <a:ext cx="7308304" cy="62411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ВНЕШНЕЕ СТРОЕНИЕ КОНЕЧНОСТЕЙ</a:t>
            </a:r>
            <a:endParaRPr lang="ru-RU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72" name="Picture 27" descr="па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6486"/>
            <a:ext cx="9144000" cy="542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869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924153" y="260648"/>
            <a:ext cx="7236296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ОТДЕЛОВ КОНЕЧНОСТЕЙ ПОЗВОНОЧНЫХ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2955925" y="176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196" name="Picture 5" descr="п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4480" y="1214756"/>
            <a:ext cx="6621341" cy="462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357188" y="5842337"/>
            <a:ext cx="8786812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всех позвоночных (за исключением рыб и безногих) одинаковый план строения конечностей, основанный на системе рычагов, которые прикрепляются к позвоночнику с помощью плечевого и тазового поясов.</a:t>
            </a:r>
          </a:p>
        </p:txBody>
      </p:sp>
    </p:spTree>
    <p:extLst>
      <p:ext uri="{BB962C8B-B14F-4D97-AF65-F5344CB8AC3E}">
        <p14:creationId xmlns:p14="http://schemas.microsoft.com/office/powerpoint/2010/main" val="386344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spect="1" noChangeArrowheads="1"/>
          </p:cNvSpPr>
          <p:nvPr/>
        </p:nvSpPr>
        <p:spPr bwMode="auto">
          <a:xfrm>
            <a:off x="638175" y="2614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38175" y="1595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849054"/>
            <a:ext cx="4357687" cy="3046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земноводных конечности упираются в землю по бокам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тела; 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пресмыкающихся — тоже, но тело более приподнято. Лишь у птиц и млекопитающих конечности подпирают тело снизу.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871538" y="1722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4651442" y="1689001"/>
            <a:ext cx="4492558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Из-за такого прикрепления конечностей земноводные по суше не ходят, а ползают, поочередно сгибая и разгибая конечности и отталкиваясь ими от земли. 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04813" y="399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0" y="4180344"/>
            <a:ext cx="4619023" cy="26776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Лягушки могут прыгать.</a:t>
            </a:r>
          </a:p>
          <a:p>
            <a:pPr eaLnBrk="0" hangingPunct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Прыгая, лягушка одновременно отталкивается от земли обеими длинными задними конечностями, последовательно разгибая их в каждом суставе.</a:t>
            </a:r>
          </a:p>
        </p:txBody>
      </p:sp>
      <p:sp>
        <p:nvSpPr>
          <p:cNvPr id="9228" name="Rectangle 15"/>
          <p:cNvSpPr>
            <a:spLocks noChangeArrowheads="1"/>
          </p:cNvSpPr>
          <p:nvPr/>
        </p:nvSpPr>
        <p:spPr bwMode="auto">
          <a:xfrm>
            <a:off x="722313" y="4062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0" name="Rectangle 16"/>
          <p:cNvSpPr>
            <a:spLocks noChangeArrowheads="1"/>
          </p:cNvSpPr>
          <p:nvPr/>
        </p:nvSpPr>
        <p:spPr bwMode="auto">
          <a:xfrm>
            <a:off x="722313" y="5967413"/>
            <a:ext cx="3984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6159" name="Rectangle 18"/>
          <p:cNvSpPr>
            <a:spLocks noChangeArrowheads="1"/>
          </p:cNvSpPr>
          <p:nvPr/>
        </p:nvSpPr>
        <p:spPr bwMode="auto">
          <a:xfrm>
            <a:off x="4857750" y="4549676"/>
            <a:ext cx="4286250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Живущие на деревьях лягушки хорошо лазают, обхватывая стебли длинными гибкими пальцами с липкими дисками на концах.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332656"/>
            <a:ext cx="5508104" cy="4571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КОНЕЧНОСТЕЙ</a:t>
            </a:r>
            <a:endParaRPr lang="ru-RU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1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17418" grpId="0" animBg="1"/>
      <p:bldP spid="6155" grpId="0" animBg="1"/>
      <p:bldP spid="615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618</Words>
  <Application>Microsoft Office PowerPoint</Application>
  <PresentationFormat>Экран (4:3)</PresentationFormat>
  <Paragraphs>88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Остин</vt:lpstr>
      <vt:lpstr>1_Остин</vt:lpstr>
      <vt:lpstr>ВНЕШНЕЕ И ВНУТРЕННЕЕ СТРОЕНИЕ ЗЕМНОВОДНЫХ</vt:lpstr>
      <vt:lpstr>Презентация PowerPoint</vt:lpstr>
      <vt:lpstr>ПРИЗНАКИ ЗЕМНОВОДНЫХ</vt:lpstr>
      <vt:lpstr>ВНЕШНЕЕ СТРОЕНИЕ</vt:lpstr>
      <vt:lpstr>СТРОЕНИЕ КОЖИ</vt:lpstr>
      <vt:lpstr>Презентация PowerPoint</vt:lpstr>
      <vt:lpstr>ВНЕШНЕЕ СТРОЕНИЕ КОНЕЧНОСТЕЙ</vt:lpstr>
      <vt:lpstr>Презентация PowerPoint</vt:lpstr>
      <vt:lpstr>ОСОБЕННОСТИ КОНЕЧНОСТЕЙ</vt:lpstr>
      <vt:lpstr>СХЕМА СТРОЕНИЯ СКЕЛЕТА</vt:lpstr>
      <vt:lpstr>Презентация PowerPoint</vt:lpstr>
      <vt:lpstr>Презентация PowerPoint</vt:lpstr>
      <vt:lpstr>ОРГАНЫ ЧУВСТВ И ПИЩЕВОЕ ПОВЕДЕНИЕ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ИСТОЧНИКИ: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ВНЕШНЕЕ И ВНУТРЕННЕЕ СТРОЕНИЕ ЗЕМНОВОДНЫХ</dc:title>
  <dc:creator>xxxxxx</dc:creator>
  <cp:lastModifiedBy>xxxxxx</cp:lastModifiedBy>
  <cp:revision>28</cp:revision>
  <dcterms:created xsi:type="dcterms:W3CDTF">2013-01-28T19:17:47Z</dcterms:created>
  <dcterms:modified xsi:type="dcterms:W3CDTF">2013-01-28T21:40:47Z</dcterms:modified>
</cp:coreProperties>
</file>