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9E266F-72AF-40F8-A70B-B18CB3192383}" type="datetimeFigureOut">
              <a:rPr lang="ru-RU"/>
              <a:pPr>
                <a:defRPr/>
              </a:pPr>
              <a:t>19.10.2011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524964-CF3D-4580-B606-07C1A4B3F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D673C-0479-4616-A2DB-94FBF219BAB0}" type="datetime1">
              <a:rPr lang="ru-RU"/>
              <a:pPr>
                <a:defRPr/>
              </a:pPr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74AD2-5D79-4976-90A7-552DE9173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1DA97-2882-4085-93E3-2EB7D2337A7B}" type="datetime1">
              <a:rPr lang="ru-RU"/>
              <a:pPr>
                <a:defRPr/>
              </a:pPr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37C59-19AA-4192-A100-7D9EBA0A5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CBC7-6666-42EC-AE8A-310EE228DED2}" type="datetime1">
              <a:rPr lang="ru-RU"/>
              <a:pPr>
                <a:defRPr/>
              </a:pPr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76AE9-BDBE-4778-90BE-A2CDEFA95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28802-4147-4EC4-88F7-9D6799AAEB50}" type="datetime1">
              <a:rPr lang="ru-RU"/>
              <a:pPr>
                <a:defRPr/>
              </a:pPr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F7AB4-5829-4813-9364-323D210BD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C31AA-791E-448F-847A-78DBEFED9FCB}" type="datetime1">
              <a:rPr lang="ru-RU"/>
              <a:pPr>
                <a:defRPr/>
              </a:pPr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0A3C1-CB4D-44A5-886C-D2324E799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A5A55-9AD4-41C8-B153-EB62C3CC7AC0}" type="datetime1">
              <a:rPr lang="ru-RU"/>
              <a:pPr>
                <a:defRPr/>
              </a:pPr>
              <a:t>19.10.2011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259B6-C964-44A5-985E-F3C96C479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594D6-2ECB-4E53-B807-DDE0C8FC492A}" type="datetime1">
              <a:rPr lang="ru-RU"/>
              <a:pPr>
                <a:defRPr/>
              </a:pPr>
              <a:t>19.10.2011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FDC3-59A7-478A-94A1-6002DF810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94E2C-6A42-401E-8A75-F1F5D5F84187}" type="datetime1">
              <a:rPr lang="ru-RU"/>
              <a:pPr>
                <a:defRPr/>
              </a:pPr>
              <a:t>19.10.2011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1DBE7-58E6-4E23-B479-6019C55C2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9063A-A8B5-4DDD-8D10-91DC4191D80E}" type="datetime1">
              <a:rPr lang="ru-RU"/>
              <a:pPr>
                <a:defRPr/>
              </a:pPr>
              <a:t>19.10.2011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C60FC-D71A-423D-B131-DB7A7CBA4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94F4F-1938-46F9-AB98-58B9F7B03672}" type="datetime1">
              <a:rPr lang="ru-RU"/>
              <a:pPr>
                <a:defRPr/>
              </a:pPr>
              <a:t>19.10.2011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9B687-FFCB-41DD-A975-99532EB9D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6F504-15E0-4A66-8E33-8010340DFC8D}" type="datetime1">
              <a:rPr lang="ru-RU"/>
              <a:pPr>
                <a:defRPr/>
              </a:pPr>
              <a:t>19.10.2011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DC9F2-875A-470A-9989-5FAA3997A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58B7D3-27C6-4D53-8454-10BC9778344C}" type="datetime1">
              <a:rPr lang="ru-RU"/>
              <a:pPr>
                <a:defRPr/>
              </a:pPr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E93F83-BE41-4AA8-BEEA-6BF1945A2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нутый угол 8"/>
          <p:cNvSpPr/>
          <p:nvPr/>
        </p:nvSpPr>
        <p:spPr>
          <a:xfrm>
            <a:off x="357158" y="285728"/>
            <a:ext cx="8501122" cy="6429420"/>
          </a:xfrm>
          <a:prstGeom prst="foldedCorner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3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886094"/>
          </a:xfrm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ru-RU" sz="6000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Palatino Linotype" pitchFamily="18" charset="0"/>
              </a:rPr>
              <a:t>УСЛОВИЯ </a:t>
            </a:r>
            <a:br>
              <a:rPr lang="ru-RU" sz="6000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Palatino Linotype" pitchFamily="18" charset="0"/>
              </a:rPr>
            </a:br>
            <a:r>
              <a:rPr lang="ru-RU" sz="6000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Palatino Linotype" pitchFamily="18" charset="0"/>
              </a:rPr>
              <a:t>ПРОРАСТАНИЯ </a:t>
            </a:r>
            <a:br>
              <a:rPr lang="ru-RU" sz="6000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Palatino Linotype" pitchFamily="18" charset="0"/>
              </a:rPr>
            </a:br>
            <a:r>
              <a:rPr lang="ru-RU" sz="6000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Palatino Linotype" pitchFamily="18" charset="0"/>
              </a:rPr>
              <a:t>СЕМЯН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743200" y="4643446"/>
            <a:ext cx="6400800" cy="1466848"/>
          </a:xfrm>
        </p:spPr>
        <p:txBody>
          <a:bodyPr/>
          <a:lstStyle/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учитель биологии МБОУ ООШ пос.Тельмана </a:t>
            </a: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Стефутина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Ирина Викторовна 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4" name="Picture 2" descr="H:\Documents and Settings\Aida\Рабочий стол\Материалы для разработок , новые идеи\КАРТИНКИ СБОРНИК_ школьные\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00750"/>
            <a:ext cx="4714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H:\Documents and Settings\Aida\Рабочий стол\Материалы для разработок , новые идеи\КАРТИНКИ СБОРНИК_ школьные\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000750"/>
            <a:ext cx="45005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7162800" cy="5029200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Потребность в воде для прорастания семян различных растений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-26988"/>
            <a:ext cx="7772400" cy="1470026"/>
          </a:xfrm>
        </p:spPr>
        <p:txBody>
          <a:bodyPr/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Условия прорастания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семян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0" name="Picture 6" descr="r6"/>
          <p:cNvPicPr>
            <a:picLocks noChangeAspect="1" noChangeArrowheads="1"/>
          </p:cNvPicPr>
          <p:nvPr/>
        </p:nvPicPr>
        <p:blipFill>
          <a:blip r:embed="rId2">
            <a:lum bright="-12000" contrast="36000"/>
          </a:blip>
          <a:srcRect/>
          <a:stretch>
            <a:fillRect/>
          </a:stretch>
        </p:blipFill>
        <p:spPr bwMode="auto">
          <a:xfrm>
            <a:off x="1857357" y="1928802"/>
            <a:ext cx="5500726" cy="4670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Этапы прорастания </a:t>
            </a: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семян</a:t>
            </a:r>
            <a:endParaRPr lang="ru-RU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071678"/>
            <a:ext cx="8820150" cy="4092584"/>
          </a:xfrm>
        </p:spPr>
        <p:txBody>
          <a:bodyPr/>
          <a:lstStyle/>
          <a:p>
            <a:pPr algn="l"/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этап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Поглощение воды.</a:t>
            </a:r>
          </a:p>
          <a:p>
            <a:pPr algn="l"/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этап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Набухание семян.</a:t>
            </a:r>
          </a:p>
          <a:p>
            <a:pPr algn="l"/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этап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Увеличение размеров. Деление       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клеток.</a:t>
            </a:r>
          </a:p>
          <a:p>
            <a:pPr algn="l"/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этап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Появление корешка.</a:t>
            </a:r>
          </a:p>
          <a:p>
            <a:pPr algn="l"/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этап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Появление зародышевого побега.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algn="l"/>
            <a:r>
              <a:rPr lang="ru-RU" dirty="0"/>
              <a:t>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384300"/>
          </a:xfrm>
        </p:spPr>
        <p:txBody>
          <a:bodyPr/>
          <a:lstStyle/>
          <a:p>
            <a:r>
              <a:rPr lang="ru-RU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Типы прорастания семян: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71678"/>
            <a:ext cx="4257676" cy="4054485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ru-RU" dirty="0">
                <a:solidFill>
                  <a:srgbClr val="006600"/>
                </a:solidFill>
              </a:rPr>
              <a:t>	</a:t>
            </a:r>
            <a:r>
              <a:rPr lang="ru-RU" b="1" u="sng" dirty="0" smtClean="0">
                <a:solidFill>
                  <a:srgbClr val="006600"/>
                </a:solidFill>
              </a:rPr>
              <a:t>Надземное</a:t>
            </a:r>
            <a:endParaRPr lang="ru-RU" b="1" u="sng" dirty="0">
              <a:solidFill>
                <a:srgbClr val="006600"/>
              </a:solidFill>
            </a:endParaRPr>
          </a:p>
          <a:p>
            <a:pPr marL="533400" indent="-533400">
              <a:buFontTx/>
              <a:buNone/>
            </a:pPr>
            <a:r>
              <a:rPr lang="ru-RU" i="1" dirty="0" smtClean="0">
                <a:solidFill>
                  <a:srgbClr val="006600"/>
                </a:solidFill>
              </a:rPr>
              <a:t>       Растение </a:t>
            </a:r>
            <a:r>
              <a:rPr lang="ru-RU" i="1" dirty="0">
                <a:solidFill>
                  <a:srgbClr val="006600"/>
                </a:solidFill>
              </a:rPr>
              <a:t>вытаскивает из земли семядоли, и они превращаются в первые </a:t>
            </a:r>
            <a:r>
              <a:rPr lang="ru-RU" i="1" dirty="0" smtClean="0">
                <a:solidFill>
                  <a:srgbClr val="006600"/>
                </a:solidFill>
              </a:rPr>
              <a:t>фотосинтезирующие </a:t>
            </a:r>
            <a:r>
              <a:rPr lang="ru-RU" i="1" dirty="0">
                <a:solidFill>
                  <a:srgbClr val="006600"/>
                </a:solidFill>
              </a:rPr>
              <a:t>листья растения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286380" y="2143116"/>
            <a:ext cx="3000396" cy="3983047"/>
          </a:xfrm>
        </p:spPr>
        <p:txBody>
          <a:bodyPr/>
          <a:lstStyle/>
          <a:p>
            <a:pPr>
              <a:buFontTx/>
              <a:buNone/>
            </a:pPr>
            <a:r>
              <a:rPr lang="ru-RU" dirty="0">
                <a:solidFill>
                  <a:srgbClr val="006600"/>
                </a:solidFill>
              </a:rPr>
              <a:t>	</a:t>
            </a:r>
            <a:r>
              <a:rPr lang="ru-RU" dirty="0" smtClean="0">
                <a:solidFill>
                  <a:srgbClr val="006600"/>
                </a:solidFill>
              </a:rPr>
              <a:t> </a:t>
            </a:r>
            <a:r>
              <a:rPr lang="ru-RU" b="1" u="sng" dirty="0">
                <a:solidFill>
                  <a:srgbClr val="006600"/>
                </a:solidFill>
              </a:rPr>
              <a:t>Подземное</a:t>
            </a:r>
          </a:p>
          <a:p>
            <a:pPr>
              <a:buFontTx/>
              <a:buNone/>
            </a:pPr>
            <a:endParaRPr lang="ru-RU" dirty="0">
              <a:solidFill>
                <a:srgbClr val="006600"/>
              </a:solidFill>
            </a:endParaRPr>
          </a:p>
          <a:p>
            <a:pPr>
              <a:buFontTx/>
              <a:buNone/>
            </a:pPr>
            <a:r>
              <a:rPr lang="ru-RU" i="1" dirty="0">
                <a:solidFill>
                  <a:srgbClr val="006600"/>
                </a:solidFill>
              </a:rPr>
              <a:t>	Семя вместе с семядолями остается в земле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-26988"/>
            <a:ext cx="7772400" cy="1470026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Типы прорастания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семян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8" name="Picture 6" descr="Изображение 006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179388" y="1484313"/>
            <a:ext cx="8858250" cy="4910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-214346" y="274638"/>
            <a:ext cx="6357982" cy="1143000"/>
          </a:xfrm>
        </p:spPr>
        <p:txBody>
          <a:bodyPr/>
          <a:lstStyle/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Типы прорастания семян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470025"/>
          </a:xfrm>
        </p:spPr>
        <p:txBody>
          <a:bodyPr/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Развитие фасоли от семени до взрослого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растения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6" name="Picture 6" descr="1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2000232" y="1428736"/>
            <a:ext cx="5094303" cy="51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564" y="0"/>
            <a:ext cx="8715436" cy="1142985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Условия прорастания некоторых семян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4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85720" y="1928802"/>
            <a:ext cx="8572560" cy="49291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Стратификация </a:t>
            </a:r>
            <a:endParaRPr lang="ru-RU" sz="2800" u="sng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прорастания семян многих растений ( яблони, груши, вишни, сливы) нужна обработка холодом. Это позволяет семенам прорасти ранней весной, сразу после холодной зимы.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Скарификация</a:t>
            </a:r>
            <a:r>
              <a:rPr lang="ru-RU" sz="2800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Нарушение целостности семенной кожуры. Для этого необходимо нацарапать семенную кожуру. Это можно сделать в результате перетирания семян с песком или же пропускают через специальные машины с барабанами из наждачной бумаги.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Основные признаки </a:t>
            </a: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живого</a:t>
            </a:r>
            <a:endParaRPr lang="ru-RU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218487" cy="4568825"/>
          </a:xfrm>
        </p:spPr>
        <p:txBody>
          <a:bodyPr/>
          <a:lstStyle/>
          <a:p>
            <a:r>
              <a:rPr lang="ru-RU" sz="3600"/>
              <a:t>Рост, развитие,</a:t>
            </a:r>
          </a:p>
          <a:p>
            <a:pPr>
              <a:buFontTx/>
              <a:buNone/>
            </a:pPr>
            <a:r>
              <a:rPr lang="ru-RU"/>
              <a:t>  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1628775"/>
            <a:ext cx="8208962" cy="4711700"/>
          </a:xfrm>
        </p:spPr>
        <p:txBody>
          <a:bodyPr/>
          <a:lstStyle/>
          <a:p>
            <a:r>
              <a:rPr lang="ru-RU" sz="3600" dirty="0"/>
              <a:t>Рост, развитие, обмен веществ, питание, дыхание, выделение, раздражимость, подвижность, размножение.   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68313" y="1484313"/>
            <a:ext cx="820896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36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29718" cy="1357298"/>
          </a:xfrm>
        </p:spPr>
        <p:txBody>
          <a:bodyPr/>
          <a:lstStyle/>
          <a:p>
            <a:r>
              <a:rPr lang="ru-RU" sz="3600" dirty="0"/>
              <a:t>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строение семени двудольного растения</a:t>
            </a:r>
            <a:endParaRPr lang="ru-RU" sz="4000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2" name="Picture 8" descr="Изображение"/>
          <p:cNvPicPr>
            <a:picLocks noChangeAspect="1" noChangeArrowheads="1"/>
          </p:cNvPicPr>
          <p:nvPr/>
        </p:nvPicPr>
        <p:blipFill>
          <a:blip r:embed="rId2">
            <a:lum bright="12000" contrast="30000"/>
          </a:blip>
          <a:srcRect/>
          <a:stretch>
            <a:fillRect/>
          </a:stretch>
        </p:blipFill>
        <p:spPr bwMode="auto">
          <a:xfrm>
            <a:off x="902260" y="1857364"/>
            <a:ext cx="3960253" cy="4244986"/>
          </a:xfrm>
          <a:prstGeom prst="rect">
            <a:avLst/>
          </a:prstGeom>
          <a:noFill/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4000" b="1" dirty="0">
              <a:solidFill>
                <a:srgbClr val="FF9900"/>
              </a:solidFill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500563" y="4149725"/>
            <a:ext cx="25209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3600">
                <a:solidFill>
                  <a:schemeClr val="tx2"/>
                </a:solidFill>
              </a:rPr>
              <a:t>  </a:t>
            </a:r>
            <a:r>
              <a:rPr lang="ru-RU" sz="2800">
                <a:solidFill>
                  <a:schemeClr val="tx2"/>
                </a:solidFill>
              </a:rPr>
              <a:t>Семядоли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4500563" y="5157788"/>
            <a:ext cx="34575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3600">
                <a:solidFill>
                  <a:schemeClr val="tx2"/>
                </a:solidFill>
              </a:rPr>
              <a:t>  </a:t>
            </a:r>
            <a:r>
              <a:rPr lang="ru-RU" sz="2800">
                <a:solidFill>
                  <a:schemeClr val="tx2"/>
                </a:solidFill>
              </a:rPr>
              <a:t>Кожура семени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4500563" y="3141663"/>
            <a:ext cx="34575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3600">
                <a:solidFill>
                  <a:schemeClr val="tx2"/>
                </a:solidFill>
              </a:rPr>
              <a:t>  </a:t>
            </a:r>
            <a:r>
              <a:rPr lang="ru-RU" sz="2800">
                <a:solidFill>
                  <a:schemeClr val="tx2"/>
                </a:solidFill>
              </a:rPr>
              <a:t>Корешок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4572000" y="1989138"/>
            <a:ext cx="34575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3600">
                <a:solidFill>
                  <a:schemeClr val="tx2"/>
                </a:solidFill>
              </a:rPr>
              <a:t>  </a:t>
            </a:r>
            <a:r>
              <a:rPr lang="ru-RU" sz="2800">
                <a:solidFill>
                  <a:schemeClr val="tx2"/>
                </a:solidFill>
              </a:rPr>
              <a:t>Стебелёк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4500563" y="2420938"/>
            <a:ext cx="34575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3600">
                <a:solidFill>
                  <a:schemeClr val="tx2"/>
                </a:solidFill>
              </a:rPr>
              <a:t>  </a:t>
            </a:r>
            <a:r>
              <a:rPr lang="ru-RU" sz="2800">
                <a:solidFill>
                  <a:schemeClr val="tx2"/>
                </a:solidFill>
              </a:rPr>
              <a:t>Почечка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684213" y="6165850"/>
            <a:ext cx="50403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800">
                <a:solidFill>
                  <a:schemeClr val="tx2"/>
                </a:solidFill>
              </a:rPr>
              <a:t> Строение семени фасоли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85729"/>
            <a:ext cx="8929718" cy="571504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Строение семени однодольного растения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Изображение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12000" contrast="18000"/>
          </a:blip>
          <a:srcRect/>
          <a:stretch>
            <a:fillRect/>
          </a:stretch>
        </p:blipFill>
        <p:spPr>
          <a:xfrm>
            <a:off x="3419475" y="1557338"/>
            <a:ext cx="2263775" cy="4751387"/>
          </a:xfrm>
          <a:noFill/>
          <a:ln/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827088" y="2420938"/>
            <a:ext cx="27368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800">
                <a:solidFill>
                  <a:schemeClr val="tx2"/>
                </a:solidFill>
              </a:rPr>
              <a:t>Околоплодник, сросшийся с семенной ко-</a:t>
            </a:r>
            <a:br>
              <a:rPr lang="ru-RU" sz="2800">
                <a:solidFill>
                  <a:schemeClr val="tx2"/>
                </a:solidFill>
              </a:rPr>
            </a:br>
            <a:r>
              <a:rPr lang="ru-RU" sz="2800">
                <a:solidFill>
                  <a:schemeClr val="tx2"/>
                </a:solidFill>
              </a:rPr>
              <a:t>журой</a:t>
            </a:r>
            <a:br>
              <a:rPr lang="ru-RU" sz="2800">
                <a:solidFill>
                  <a:schemeClr val="tx2"/>
                </a:solidFill>
              </a:rPr>
            </a:br>
            <a:endParaRPr lang="ru-RU" sz="2800">
              <a:solidFill>
                <a:schemeClr val="tx2"/>
              </a:solidFill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580063" y="2276475"/>
            <a:ext cx="2160587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800">
                <a:solidFill>
                  <a:schemeClr val="tx2"/>
                </a:solidFill>
              </a:rPr>
              <a:t>Эндосперм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580063" y="4292600"/>
            <a:ext cx="2160587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800">
                <a:solidFill>
                  <a:schemeClr val="tx2"/>
                </a:solidFill>
              </a:rPr>
              <a:t>Семядоля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580063" y="4868863"/>
            <a:ext cx="22320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800">
                <a:solidFill>
                  <a:schemeClr val="tx2"/>
                </a:solidFill>
              </a:rPr>
              <a:t>Почечка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580063" y="5373688"/>
            <a:ext cx="22320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800">
                <a:solidFill>
                  <a:schemeClr val="tx2"/>
                </a:solidFill>
              </a:rPr>
              <a:t>Стебелёк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5580063" y="5734050"/>
            <a:ext cx="223202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800">
                <a:solidFill>
                  <a:schemeClr val="tx2"/>
                </a:solidFill>
              </a:rPr>
              <a:t>Корешок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1979613" y="6354763"/>
            <a:ext cx="504031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800">
                <a:solidFill>
                  <a:schemeClr val="tx2"/>
                </a:solidFill>
              </a:rPr>
              <a:t>Строение зерновки пшеницы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4342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4342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4342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charRg st="39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4342">
                                            <p:txEl>
                                              <p:charRg st="39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4342">
                                            <p:txEl>
                                              <p:charRg st="39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4342">
                                            <p:txEl>
                                              <p:charRg st="39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charRg st="39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charRg st="39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плоды2"/>
          <p:cNvPicPr>
            <a:picLocks noChangeAspect="1" noChangeArrowheads="1"/>
          </p:cNvPicPr>
          <p:nvPr/>
        </p:nvPicPr>
        <p:blipFill>
          <a:blip r:embed="rId2">
            <a:lum bright="12000" contrast="6000"/>
          </a:blip>
          <a:srcRect/>
          <a:stretch>
            <a:fillRect/>
          </a:stretch>
        </p:blipFill>
        <p:spPr bwMode="auto">
          <a:xfrm>
            <a:off x="468313" y="1117600"/>
            <a:ext cx="8316912" cy="574040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362950" cy="725469"/>
          </a:xfrm>
        </p:spPr>
        <p:txBody>
          <a:bodyPr/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Приспособления к распространению плодов и семян.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5720" y="1"/>
            <a:ext cx="8572560" cy="1142984"/>
          </a:xfrm>
        </p:spPr>
        <p:txBody>
          <a:bodyPr/>
          <a:lstStyle/>
          <a:p>
            <a:r>
              <a:rPr lang="ru-RU" sz="3600" b="1" dirty="0" smtClean="0"/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Влияние воды на прорастание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семян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1331913" y="2420938"/>
            <a:ext cx="2232025" cy="3859212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5364163" y="2420938"/>
            <a:ext cx="2232025" cy="3859212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7656" name="Picture 8" descr="sf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5300663"/>
            <a:ext cx="434975" cy="449262"/>
          </a:xfrm>
          <a:prstGeom prst="rect">
            <a:avLst/>
          </a:prstGeom>
          <a:noFill/>
        </p:spPr>
      </p:pic>
      <p:pic>
        <p:nvPicPr>
          <p:cNvPr id="27657" name="Picture 9" descr="sf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5734050"/>
            <a:ext cx="433387" cy="447675"/>
          </a:xfrm>
          <a:prstGeom prst="rect">
            <a:avLst/>
          </a:prstGeom>
          <a:noFill/>
        </p:spPr>
      </p:pic>
      <p:pic>
        <p:nvPicPr>
          <p:cNvPr id="27658" name="Picture 10" descr="sf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5373688"/>
            <a:ext cx="433388" cy="447675"/>
          </a:xfrm>
          <a:prstGeom prst="rect">
            <a:avLst/>
          </a:prstGeom>
          <a:noFill/>
        </p:spPr>
      </p:pic>
      <p:pic>
        <p:nvPicPr>
          <p:cNvPr id="27659" name="Picture 11" descr="Изображение 001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6084888" y="5300663"/>
            <a:ext cx="933450" cy="534987"/>
          </a:xfrm>
          <a:prstGeom prst="rect">
            <a:avLst/>
          </a:prstGeom>
          <a:noFill/>
        </p:spPr>
      </p:pic>
      <p:pic>
        <p:nvPicPr>
          <p:cNvPr id="27660" name="Picture 12" descr="Изображение 001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 rot="3112782">
            <a:off x="6692900" y="4908550"/>
            <a:ext cx="862013" cy="493713"/>
          </a:xfrm>
          <a:prstGeom prst="rect">
            <a:avLst/>
          </a:prstGeom>
          <a:noFill/>
        </p:spPr>
      </p:pic>
      <p:pic>
        <p:nvPicPr>
          <p:cNvPr id="27661" name="Picture 13" descr="Изображение 001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 rot="-3380897">
            <a:off x="5395913" y="4837113"/>
            <a:ext cx="862012" cy="493712"/>
          </a:xfrm>
          <a:prstGeom prst="rect">
            <a:avLst/>
          </a:prstGeom>
          <a:noFill/>
        </p:spPr>
      </p:pic>
      <p:sp>
        <p:nvSpPr>
          <p:cNvPr id="27668" name="Freeform 20"/>
          <p:cNvSpPr>
            <a:spLocks/>
          </p:cNvSpPr>
          <p:nvPr/>
        </p:nvSpPr>
        <p:spPr bwMode="auto">
          <a:xfrm>
            <a:off x="5364163" y="5589588"/>
            <a:ext cx="2232025" cy="215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0" y="136"/>
              </a:cxn>
              <a:cxn ang="0">
                <a:pos x="1406" y="0"/>
              </a:cxn>
            </a:cxnLst>
            <a:rect l="0" t="0" r="r" b="b"/>
            <a:pathLst>
              <a:path w="1406" h="136">
                <a:moveTo>
                  <a:pt x="0" y="0"/>
                </a:moveTo>
                <a:cubicBezTo>
                  <a:pt x="223" y="68"/>
                  <a:pt x="446" y="136"/>
                  <a:pt x="680" y="136"/>
                </a:cubicBezTo>
                <a:cubicBezTo>
                  <a:pt x="914" y="136"/>
                  <a:pt x="1285" y="23"/>
                  <a:pt x="140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651500" y="5805488"/>
            <a:ext cx="1616075" cy="40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H</a:t>
            </a:r>
            <a:r>
              <a:rPr lang="en-US" sz="1200"/>
              <a:t>2</a:t>
            </a:r>
            <a:r>
              <a:rPr lang="en-US" sz="2400"/>
              <a:t>O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773238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воздуха на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прорастание семян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1331913" y="2420938"/>
            <a:ext cx="2232025" cy="3859212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6397" name="Picture 13" descr="Изображение 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4724400"/>
            <a:ext cx="725487" cy="725488"/>
          </a:xfrm>
          <a:prstGeom prst="rect">
            <a:avLst/>
          </a:prstGeom>
          <a:noFill/>
        </p:spPr>
      </p:pic>
      <p:pic>
        <p:nvPicPr>
          <p:cNvPr id="16398" name="Picture 14" descr="Изображение 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5157788"/>
            <a:ext cx="647700" cy="647700"/>
          </a:xfrm>
          <a:prstGeom prst="rect">
            <a:avLst/>
          </a:prstGeom>
          <a:noFill/>
        </p:spPr>
      </p:pic>
      <p:pic>
        <p:nvPicPr>
          <p:cNvPr id="16399" name="Picture 15" descr="Изображение 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5445125"/>
            <a:ext cx="647700" cy="647700"/>
          </a:xfrm>
          <a:prstGeom prst="rect">
            <a:avLst/>
          </a:prstGeom>
          <a:noFill/>
        </p:spPr>
      </p:pic>
      <p:pic>
        <p:nvPicPr>
          <p:cNvPr id="16400" name="Picture 16" descr="Изображение 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300663"/>
            <a:ext cx="576262" cy="576262"/>
          </a:xfrm>
          <a:prstGeom prst="rect">
            <a:avLst/>
          </a:prstGeom>
          <a:noFill/>
        </p:spPr>
      </p:pic>
      <p:sp>
        <p:nvSpPr>
          <p:cNvPr id="16403" name="AutoShape 19"/>
          <p:cNvSpPr>
            <a:spLocks noChangeArrowheads="1"/>
          </p:cNvSpPr>
          <p:nvPr/>
        </p:nvSpPr>
        <p:spPr bwMode="auto">
          <a:xfrm>
            <a:off x="5508625" y="2349500"/>
            <a:ext cx="2232025" cy="3859213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6405" name="Picture 21" descr="Изображение 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4652963"/>
            <a:ext cx="2016125" cy="1147762"/>
          </a:xfrm>
          <a:prstGeom prst="rect">
            <a:avLst/>
          </a:prstGeom>
          <a:noFill/>
        </p:spPr>
      </p:pic>
      <p:sp>
        <p:nvSpPr>
          <p:cNvPr id="163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21163"/>
            <a:ext cx="1544638" cy="40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H</a:t>
            </a:r>
            <a:r>
              <a:rPr lang="en-US" sz="1200"/>
              <a:t>2</a:t>
            </a:r>
            <a:r>
              <a:rPr lang="en-US" sz="2400"/>
              <a:t>O</a:t>
            </a:r>
            <a:endParaRPr lang="ru-RU" sz="2400"/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5940425" y="5734050"/>
            <a:ext cx="15446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/>
              <a:t>H</a:t>
            </a:r>
            <a:r>
              <a:rPr lang="en-US" sz="1200"/>
              <a:t>2</a:t>
            </a:r>
            <a:r>
              <a:rPr lang="en-US" sz="2400"/>
              <a:t>O</a:t>
            </a:r>
            <a:endParaRPr lang="ru-RU" sz="2400"/>
          </a:p>
        </p:txBody>
      </p:sp>
      <p:sp>
        <p:nvSpPr>
          <p:cNvPr id="16415" name="Freeform 31"/>
          <p:cNvSpPr>
            <a:spLocks/>
          </p:cNvSpPr>
          <p:nvPr/>
        </p:nvSpPr>
        <p:spPr bwMode="auto">
          <a:xfrm>
            <a:off x="1331913" y="3860800"/>
            <a:ext cx="2232025" cy="360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0" y="227"/>
              </a:cxn>
              <a:cxn ang="0">
                <a:pos x="1406" y="0"/>
              </a:cxn>
            </a:cxnLst>
            <a:rect l="0" t="0" r="r" b="b"/>
            <a:pathLst>
              <a:path w="1406" h="227">
                <a:moveTo>
                  <a:pt x="0" y="0"/>
                </a:moveTo>
                <a:cubicBezTo>
                  <a:pt x="223" y="113"/>
                  <a:pt x="446" y="227"/>
                  <a:pt x="680" y="227"/>
                </a:cubicBezTo>
                <a:cubicBezTo>
                  <a:pt x="914" y="227"/>
                  <a:pt x="1285" y="38"/>
                  <a:pt x="140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16" name="Freeform 32"/>
          <p:cNvSpPr>
            <a:spLocks/>
          </p:cNvSpPr>
          <p:nvPr/>
        </p:nvSpPr>
        <p:spPr bwMode="auto">
          <a:xfrm>
            <a:off x="5508625" y="5373688"/>
            <a:ext cx="2232025" cy="442912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80" y="272"/>
              </a:cxn>
              <a:cxn ang="0">
                <a:pos x="1406" y="0"/>
              </a:cxn>
            </a:cxnLst>
            <a:rect l="0" t="0" r="r" b="b"/>
            <a:pathLst>
              <a:path w="1406" h="279">
                <a:moveTo>
                  <a:pt x="0" y="45"/>
                </a:moveTo>
                <a:cubicBezTo>
                  <a:pt x="223" y="162"/>
                  <a:pt x="446" y="279"/>
                  <a:pt x="680" y="272"/>
                </a:cubicBezTo>
                <a:cubicBezTo>
                  <a:pt x="914" y="265"/>
                  <a:pt x="1160" y="132"/>
                  <a:pt x="140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тепла на прорастание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семян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1331913" y="2420938"/>
            <a:ext cx="2232025" cy="3859212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5364163" y="2492375"/>
            <a:ext cx="2232025" cy="3859213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9704" name="Picture 8" descr="sf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5589588"/>
            <a:ext cx="363538" cy="376237"/>
          </a:xfrm>
          <a:prstGeom prst="rect">
            <a:avLst/>
          </a:prstGeom>
          <a:noFill/>
        </p:spPr>
      </p:pic>
      <p:pic>
        <p:nvPicPr>
          <p:cNvPr id="29705" name="Picture 9" descr="sf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5661025"/>
            <a:ext cx="363538" cy="376238"/>
          </a:xfrm>
          <a:prstGeom prst="rect">
            <a:avLst/>
          </a:prstGeom>
          <a:noFill/>
        </p:spPr>
      </p:pic>
      <p:pic>
        <p:nvPicPr>
          <p:cNvPr id="29706" name="Picture 10" descr="sf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5445125"/>
            <a:ext cx="363538" cy="376238"/>
          </a:xfrm>
          <a:prstGeom prst="rect">
            <a:avLst/>
          </a:prstGeom>
          <a:noFill/>
        </p:spPr>
      </p:pic>
      <p:pic>
        <p:nvPicPr>
          <p:cNvPr id="29707" name="Picture 11" descr="Изображение 001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 rot="-3380897">
            <a:off x="1435100" y="5197475"/>
            <a:ext cx="862013" cy="493713"/>
          </a:xfrm>
          <a:prstGeom prst="rect">
            <a:avLst/>
          </a:prstGeom>
          <a:noFill/>
        </p:spPr>
      </p:pic>
      <p:pic>
        <p:nvPicPr>
          <p:cNvPr id="29708" name="Picture 12" descr="Изображение 001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 rot="550405">
            <a:off x="2124075" y="5373688"/>
            <a:ext cx="862013" cy="493712"/>
          </a:xfrm>
          <a:prstGeom prst="rect">
            <a:avLst/>
          </a:prstGeom>
          <a:noFill/>
        </p:spPr>
      </p:pic>
      <p:pic>
        <p:nvPicPr>
          <p:cNvPr id="29709" name="Picture 13" descr="Изображение 001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 rot="11143898">
            <a:off x="2411413" y="4941888"/>
            <a:ext cx="862012" cy="493712"/>
          </a:xfrm>
          <a:prstGeom prst="rect">
            <a:avLst/>
          </a:prstGeom>
          <a:noFill/>
        </p:spPr>
      </p:pic>
      <p:sp>
        <p:nvSpPr>
          <p:cNvPr id="297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860800"/>
            <a:ext cx="1831975" cy="40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Тепло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5508625" y="4005263"/>
            <a:ext cx="18319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400"/>
              <a:t>Холод </a:t>
            </a:r>
          </a:p>
        </p:txBody>
      </p:sp>
      <p:sp>
        <p:nvSpPr>
          <p:cNvPr id="29711" name="Freeform 15"/>
          <p:cNvSpPr>
            <a:spLocks/>
          </p:cNvSpPr>
          <p:nvPr/>
        </p:nvSpPr>
        <p:spPr bwMode="auto">
          <a:xfrm>
            <a:off x="1331913" y="5589588"/>
            <a:ext cx="2232025" cy="373062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726" y="227"/>
              </a:cxn>
              <a:cxn ang="0">
                <a:pos x="1406" y="0"/>
              </a:cxn>
            </a:cxnLst>
            <a:rect l="0" t="0" r="r" b="b"/>
            <a:pathLst>
              <a:path w="1406" h="235">
                <a:moveTo>
                  <a:pt x="0" y="46"/>
                </a:moveTo>
                <a:cubicBezTo>
                  <a:pt x="246" y="140"/>
                  <a:pt x="492" y="235"/>
                  <a:pt x="726" y="227"/>
                </a:cubicBezTo>
                <a:cubicBezTo>
                  <a:pt x="960" y="219"/>
                  <a:pt x="1183" y="109"/>
                  <a:pt x="140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3" name="Freeform 17"/>
          <p:cNvSpPr>
            <a:spLocks/>
          </p:cNvSpPr>
          <p:nvPr/>
        </p:nvSpPr>
        <p:spPr bwMode="auto">
          <a:xfrm>
            <a:off x="5364163" y="5661025"/>
            <a:ext cx="2232025" cy="373063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726" y="227"/>
              </a:cxn>
              <a:cxn ang="0">
                <a:pos x="1406" y="0"/>
              </a:cxn>
            </a:cxnLst>
            <a:rect l="0" t="0" r="r" b="b"/>
            <a:pathLst>
              <a:path w="1406" h="235">
                <a:moveTo>
                  <a:pt x="0" y="46"/>
                </a:moveTo>
                <a:cubicBezTo>
                  <a:pt x="246" y="140"/>
                  <a:pt x="492" y="235"/>
                  <a:pt x="726" y="227"/>
                </a:cubicBezTo>
                <a:cubicBezTo>
                  <a:pt x="960" y="219"/>
                  <a:pt x="1183" y="109"/>
                  <a:pt x="140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925" y="44450"/>
            <a:ext cx="9074150" cy="1008063"/>
          </a:xfrm>
        </p:spPr>
        <p:txBody>
          <a:bodyPr/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Температуры прорастания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семян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5" name="Picture 7" descr="Изображение 005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476375" y="908050"/>
            <a:ext cx="6299200" cy="588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theme/theme1.xml><?xml version="1.0" encoding="utf-8"?>
<a:theme xmlns:a="http://schemas.openxmlformats.org/drawingml/2006/main" name="Зелень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Зелень 1</Template>
  <TotalTime>39</TotalTime>
  <Words>246</Words>
  <Application>Microsoft Office PowerPoint</Application>
  <PresentationFormat>Экран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Зелень 1</vt:lpstr>
      <vt:lpstr>УСЛОВИЯ  ПРОРАСТАНИЯ  СЕМЯН</vt:lpstr>
      <vt:lpstr>Основные признаки живого</vt:lpstr>
      <vt:lpstr>  строение семени двудольного растения</vt:lpstr>
      <vt:lpstr>Строение семени однодольного растения</vt:lpstr>
      <vt:lpstr>Приспособления к распространению плодов и семян.</vt:lpstr>
      <vt:lpstr> Влияние воды на прорастание семян</vt:lpstr>
      <vt:lpstr>Влияние воздуха на прорастание семян</vt:lpstr>
      <vt:lpstr>Влияние тепла на прорастание семян</vt:lpstr>
      <vt:lpstr>Температуры прорастания семян</vt:lpstr>
      <vt:lpstr>Потребность в воде для прорастания семян различных растений</vt:lpstr>
      <vt:lpstr>Условия прорастания семян</vt:lpstr>
      <vt:lpstr>Этапы прорастания семян</vt:lpstr>
      <vt:lpstr>Типы прорастания семян:</vt:lpstr>
      <vt:lpstr>Типы прорастания семян</vt:lpstr>
      <vt:lpstr>Типы прорастания семян</vt:lpstr>
      <vt:lpstr>Развитие фасоли от семени до взрослого растения</vt:lpstr>
      <vt:lpstr>Условия прорастания некоторых семян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«УСЛОВИЯ  ПРОРАСТАНИЯ  СЕМЯН»</dc:title>
  <dc:creator>пк</dc:creator>
  <dc:description>http://aida.ucoz.ru</dc:description>
  <cp:lastModifiedBy>пк</cp:lastModifiedBy>
  <cp:revision>21</cp:revision>
  <dcterms:created xsi:type="dcterms:W3CDTF">2011-10-18T19:30:08Z</dcterms:created>
  <dcterms:modified xsi:type="dcterms:W3CDTF">2011-10-18T21:45:44Z</dcterms:modified>
  <cp:category>шаблоны к Powerpoint</cp:category>
</cp:coreProperties>
</file>