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81" r:id="rId13"/>
    <p:sldId id="277" r:id="rId14"/>
    <p:sldId id="278" r:id="rId15"/>
    <p:sldId id="282" r:id="rId16"/>
    <p:sldId id="266" r:id="rId17"/>
    <p:sldId id="267" r:id="rId18"/>
    <p:sldId id="268" r:id="rId19"/>
    <p:sldId id="269" r:id="rId20"/>
    <p:sldId id="283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6A6485-2F81-49D1-8BE7-763DCB4192BE}" type="datetimeFigureOut">
              <a:rPr lang="ru-RU" smtClean="0"/>
              <a:t>29.09.2011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D0493A-4E79-4E05-ACE7-21EDE3004A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86312"/>
          </a:xfrm>
          <a:solidFill>
            <a:srgbClr val="00FF00"/>
          </a:solidFill>
        </p:spPr>
        <p:txBody>
          <a:bodyPr>
            <a:prstTxWarp prst="textInflateBottom">
              <a:avLst/>
            </a:prstTxWarp>
            <a:norm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</a:t>
            </a:r>
            <a:b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растительной</a:t>
            </a:r>
            <a:b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клетки</a:t>
            </a:r>
            <a:endParaRPr lang="ru-RU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5357826"/>
            <a:ext cx="8686800" cy="72229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i="1" dirty="0" smtClean="0"/>
              <a:t>Презентацию подготовила учитель биологии МБОУ ООШ пос.Тельмана </a:t>
            </a:r>
            <a:r>
              <a:rPr lang="ru-RU" sz="2000" b="1" i="1" dirty="0" err="1" smtClean="0"/>
              <a:t>Стефутина</a:t>
            </a:r>
            <a:r>
              <a:rPr lang="ru-RU" sz="2000" b="1" i="1" dirty="0" smtClean="0"/>
              <a:t> Ирина Викторовна </a:t>
            </a:r>
            <a:endParaRPr lang="ru-RU" sz="2000" b="1" i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39833" t="33159" r="38086" b="33984"/>
          <a:stretch>
            <a:fillRect/>
          </a:stretch>
        </p:blipFill>
        <p:spPr bwMode="auto">
          <a:xfrm>
            <a:off x="5529587" y="1428736"/>
            <a:ext cx="341915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142852"/>
            <a:ext cx="6929486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Вакуоль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14313" y="1571625"/>
            <a:ext cx="514350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entury" pitchFamily="18" charset="0"/>
              </a:rPr>
              <a:t>Полости в цитоплазме.</a:t>
            </a:r>
          </a:p>
          <a:p>
            <a:pPr algn="just"/>
            <a:r>
              <a:rPr lang="ru-RU" sz="2400" b="1" dirty="0">
                <a:latin typeface="Century" pitchFamily="18" charset="0"/>
              </a:rPr>
              <a:t>Вакуоль – резервуар в котором содержится клеточный сок, накапливаются запасные питательные вещества и ненужные клетки продукты </a:t>
            </a:r>
            <a:r>
              <a:rPr lang="ru-RU" sz="2400" b="1" dirty="0" smtClean="0">
                <a:latin typeface="Century" pitchFamily="18" charset="0"/>
              </a:rPr>
              <a:t> жизнедеятельности</a:t>
            </a:r>
            <a:r>
              <a:rPr lang="ru-RU" sz="2400" b="1" dirty="0">
                <a:latin typeface="Century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Century" pitchFamily="18" charset="0"/>
              </a:rPr>
              <a:t>Клеточный сок – жидкость с растворенными в ней сахарами, минеральными солями.</a:t>
            </a:r>
          </a:p>
          <a:p>
            <a:pPr algn="just"/>
            <a:r>
              <a:rPr lang="ru-RU" sz="2400" b="1" dirty="0">
                <a:latin typeface="Century" pitchFamily="18" charset="0"/>
              </a:rPr>
              <a:t>С увеличением размеров вакуоли увеличивается и размер клетки, она </a:t>
            </a:r>
            <a:r>
              <a:rPr lang="ru-RU" sz="2400" b="1" dirty="0" smtClean="0">
                <a:latin typeface="Century" pitchFamily="18" charset="0"/>
              </a:rPr>
              <a:t>растет.</a:t>
            </a:r>
            <a:endParaRPr lang="ru-RU" sz="2400" b="1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 l="40852" t="42902" r="37994" b="42467"/>
          <a:stretch>
            <a:fillRect/>
          </a:stretch>
        </p:blipFill>
        <p:spPr bwMode="auto">
          <a:xfrm>
            <a:off x="4286248" y="2000240"/>
            <a:ext cx="4857752" cy="41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285728"/>
            <a:ext cx="6929486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Пластиды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642910" y="1643050"/>
            <a:ext cx="34290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entury" pitchFamily="18" charset="0"/>
              </a:rPr>
              <a:t>Мелкие тельца. Бесцветные, но чаще окрашенные в зеленый  или красно-оранжевый </a:t>
            </a:r>
            <a:r>
              <a:rPr lang="ru-RU" sz="3200" dirty="0" smtClean="0">
                <a:latin typeface="Century" pitchFamily="18" charset="0"/>
              </a:rPr>
              <a:t>цвет.</a:t>
            </a:r>
            <a:endParaRPr lang="ru-RU" sz="3200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57819" y="2000240"/>
            <a:ext cx="3357586" cy="4143404"/>
            <a:chOff x="1565" y="1321"/>
            <a:chExt cx="1723" cy="1656"/>
          </a:xfrm>
        </p:grpSpPr>
        <p:pic>
          <p:nvPicPr>
            <p:cNvPr id="10246" name="Picture 3" descr="Движение-цмтоплазмы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3" y="1344"/>
              <a:ext cx="1610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AutoShape 4"/>
            <p:cNvSpPr>
              <a:spLocks noChangeArrowheads="1"/>
            </p:cNvSpPr>
            <p:nvPr/>
          </p:nvSpPr>
          <p:spPr bwMode="auto">
            <a:xfrm>
              <a:off x="1565" y="1321"/>
              <a:ext cx="1723" cy="1656"/>
            </a:xfrm>
            <a:custGeom>
              <a:avLst/>
              <a:gdLst>
                <a:gd name="T0" fmla="*/ 69 w 21600"/>
                <a:gd name="T1" fmla="*/ 0 h 21600"/>
                <a:gd name="T2" fmla="*/ 20 w 21600"/>
                <a:gd name="T3" fmla="*/ 19 h 21600"/>
                <a:gd name="T4" fmla="*/ 0 w 21600"/>
                <a:gd name="T5" fmla="*/ 63 h 21600"/>
                <a:gd name="T6" fmla="*/ 20 w 21600"/>
                <a:gd name="T7" fmla="*/ 108 h 21600"/>
                <a:gd name="T8" fmla="*/ 69 w 21600"/>
                <a:gd name="T9" fmla="*/ 127 h 21600"/>
                <a:gd name="T10" fmla="*/ 117 w 21600"/>
                <a:gd name="T11" fmla="*/ 108 h 21600"/>
                <a:gd name="T12" fmla="*/ 137 w 21600"/>
                <a:gd name="T13" fmla="*/ 63 h 21600"/>
                <a:gd name="T14" fmla="*/ 117 w 21600"/>
                <a:gd name="T15" fmla="*/ 1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57 h 21600"/>
                <a:gd name="T26" fmla="*/ 18441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47" y="10800"/>
                  </a:moveTo>
                  <a:cubicBezTo>
                    <a:pt x="1047" y="16186"/>
                    <a:pt x="5414" y="20553"/>
                    <a:pt x="10800" y="20553"/>
                  </a:cubicBezTo>
                  <a:cubicBezTo>
                    <a:pt x="16186" y="20553"/>
                    <a:pt x="20553" y="16186"/>
                    <a:pt x="20553" y="10800"/>
                  </a:cubicBezTo>
                  <a:cubicBezTo>
                    <a:pt x="20553" y="5414"/>
                    <a:pt x="16186" y="1047"/>
                    <a:pt x="10800" y="1047"/>
                  </a:cubicBezTo>
                  <a:cubicBezTo>
                    <a:pt x="5414" y="1047"/>
                    <a:pt x="1047" y="5414"/>
                    <a:pt x="1047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928662" y="457200"/>
            <a:ext cx="7643866" cy="6858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atang" pitchFamily="18" charset="-127"/>
                <a:ea typeface="Batang" pitchFamily="18" charset="-127"/>
                <a:cs typeface="Arial"/>
              </a:rPr>
              <a:t>Типы пластид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472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rgbClr val="009900"/>
                </a:solidFill>
                <a:latin typeface="Batang" pitchFamily="18" charset="-127"/>
                <a:ea typeface="Batang" pitchFamily="18" charset="-127"/>
              </a:rPr>
              <a:t>Хлоропласты – зелёные пластиды.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Лейкопласты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– бесцветные пластиды.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rgbClr val="FF6600"/>
                </a:solidFill>
                <a:latin typeface="Batang" pitchFamily="18" charset="-127"/>
                <a:ea typeface="Batang" pitchFamily="18" charset="-127"/>
              </a:rPr>
              <a:t>Хромопласты – разных цветов. </a:t>
            </a:r>
          </a:p>
        </p:txBody>
      </p:sp>
      <p:sp>
        <p:nvSpPr>
          <p:cNvPr id="1024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215238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Пластиды</a:t>
            </a:r>
            <a:endParaRPr lang="ru-RU" sz="5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8333" r="41406" b="9375"/>
          <a:stretch>
            <a:fillRect/>
          </a:stretch>
        </p:blipFill>
        <p:spPr bwMode="auto">
          <a:xfrm>
            <a:off x="2071670" y="1500173"/>
            <a:ext cx="5857916" cy="511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20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Строение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пластид</a:t>
            </a:r>
            <a:endParaRPr 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0099"/>
                </a:solidFill>
              </a:rPr>
              <a:t>1.Хлоропласты</a:t>
            </a:r>
            <a:r>
              <a:rPr lang="ru-RU" sz="2000" dirty="0" smtClean="0"/>
              <a:t> п</a:t>
            </a:r>
            <a:r>
              <a:rPr lang="ru-RU" sz="1600" dirty="0" smtClean="0"/>
              <a:t>о форме напоминают диск или шар </a:t>
            </a:r>
            <a:r>
              <a:rPr lang="en-US" sz="1600" dirty="0" smtClean="0"/>
              <a:t>d</a:t>
            </a:r>
            <a:r>
              <a:rPr lang="ru-RU" sz="1600" dirty="0" smtClean="0"/>
              <a:t>= 4-6 мкм с двойной мембраной/наружной и внутренней/.Внутри имеются ДНК, рибосомы и особые мембранные структуры – граны, связанные между собой и с внутренней мембраной хлоропласта. Граны располагаются в шахматном порядке для лучшего улавливания солнечного света. В них находится хлорофилл.</a:t>
            </a:r>
          </a:p>
          <a:p>
            <a:pPr eaLnBrk="1" hangingPunct="1">
              <a:buFontTx/>
              <a:buNone/>
            </a:pPr>
            <a:r>
              <a:rPr lang="ru-RU" sz="1600" b="1" i="1" u="sng" dirty="0" smtClean="0">
                <a:solidFill>
                  <a:srgbClr val="000099"/>
                </a:solidFill>
              </a:rPr>
              <a:t>2.</a:t>
            </a:r>
            <a:r>
              <a:rPr lang="ru-RU" sz="2000" b="1" i="1" u="sng" dirty="0" smtClean="0">
                <a:solidFill>
                  <a:srgbClr val="000099"/>
                </a:solidFill>
              </a:rPr>
              <a:t>Хромопласты</a:t>
            </a:r>
            <a:r>
              <a:rPr lang="ru-RU" sz="2000" dirty="0" smtClean="0"/>
              <a:t> </a:t>
            </a:r>
            <a:r>
              <a:rPr lang="ru-RU" sz="1600" dirty="0" smtClean="0"/>
              <a:t>содержат пигменты красного и жёлтого цвета.</a:t>
            </a:r>
          </a:p>
          <a:p>
            <a:pPr eaLnBrk="1" hangingPunct="1">
              <a:buFontTx/>
              <a:buNone/>
            </a:pPr>
            <a:r>
              <a:rPr lang="ru-RU" sz="1600" b="1" i="1" u="sng" dirty="0" smtClean="0">
                <a:solidFill>
                  <a:srgbClr val="000099"/>
                </a:solidFill>
              </a:rPr>
              <a:t>3.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Лейкопласты</a:t>
            </a:r>
            <a:r>
              <a:rPr lang="ru-RU" sz="2000" dirty="0" smtClean="0"/>
              <a:t> </a:t>
            </a:r>
            <a:r>
              <a:rPr lang="ru-RU" sz="1600" dirty="0" smtClean="0"/>
              <a:t>на свету могут превращаться в хлоропласты, а осенью – в хромопласты.</a:t>
            </a:r>
          </a:p>
        </p:txBody>
      </p:sp>
      <p:pic>
        <p:nvPicPr>
          <p:cNvPr id="11268" name="Picture 16" descr="{B947AF6B-028A-443E-86BE-119B8C7E5BC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068638"/>
            <a:ext cx="39592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7" descr="{82AA669C-4A97-40FC-AED1-5D11A77CA39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86124"/>
            <a:ext cx="4573587" cy="34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Проверим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свои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знания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8786812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>
                <a:latin typeface="Century" pitchFamily="18" charset="0"/>
              </a:rPr>
              <a:t>1 </a:t>
            </a:r>
            <a:r>
              <a:rPr lang="ru-RU" b="1" u="sng" dirty="0" smtClean="0">
                <a:latin typeface="Century" pitchFamily="18" charset="0"/>
              </a:rPr>
              <a:t>.</a:t>
            </a:r>
            <a:r>
              <a:rPr lang="ru-RU" sz="2400" b="1" u="sng" dirty="0" smtClean="0">
                <a:latin typeface="Century" pitchFamily="18" charset="0"/>
              </a:rPr>
              <a:t>Плотное </a:t>
            </a:r>
            <a:r>
              <a:rPr lang="ru-RU" sz="2400" b="1" u="sng" dirty="0">
                <a:latin typeface="Century" pitchFamily="18" charset="0"/>
              </a:rPr>
              <a:t>образование, ограничивает клетку, определяет её </a:t>
            </a:r>
            <a:r>
              <a:rPr lang="ru-RU" sz="2400" b="1" u="sng" dirty="0" smtClean="0">
                <a:latin typeface="Century" pitchFamily="18" charset="0"/>
              </a:rPr>
              <a:t>форму – это:</a:t>
            </a:r>
            <a:endParaRPr lang="ru-RU" sz="2400" b="1" u="sng" dirty="0">
              <a:latin typeface="Century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>
                <a:latin typeface="Century" pitchFamily="18" charset="0"/>
              </a:rPr>
              <a:t>	</a:t>
            </a:r>
            <a:r>
              <a:rPr lang="ru-RU" sz="2400" dirty="0">
                <a:latin typeface="Century" pitchFamily="18" charset="0"/>
              </a:rPr>
              <a:t>цитоплазма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оболочка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поры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пластиды</a:t>
            </a:r>
          </a:p>
          <a:p>
            <a:pPr>
              <a:defRPr/>
            </a:pPr>
            <a:r>
              <a:rPr lang="ru-RU" sz="2400" b="1" dirty="0">
                <a:latin typeface="Century" pitchFamily="18" charset="0"/>
              </a:rPr>
              <a:t>2. </a:t>
            </a:r>
            <a:r>
              <a:rPr lang="ru-RU" sz="2400" b="1" u="sng" dirty="0" smtClean="0">
                <a:latin typeface="Century" pitchFamily="18" charset="0"/>
              </a:rPr>
              <a:t>Мельчайшие </a:t>
            </a:r>
            <a:r>
              <a:rPr lang="ru-RU" sz="2400" b="1" u="sng" dirty="0">
                <a:latin typeface="Century" pitchFamily="18" charset="0"/>
              </a:rPr>
              <a:t>отверстия в оболочке клетки, через которые осуществляется обмен </a:t>
            </a:r>
            <a:r>
              <a:rPr lang="ru-RU" sz="2400" b="1" u="sng" dirty="0" smtClean="0">
                <a:latin typeface="Century" pitchFamily="18" charset="0"/>
              </a:rPr>
              <a:t>веществ:</a:t>
            </a:r>
            <a:endParaRPr lang="ru-RU" sz="2400" b="1" u="sng" dirty="0">
              <a:latin typeface="Century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>
                <a:latin typeface="Century" pitchFamily="18" charset="0"/>
              </a:rPr>
              <a:t>	</a:t>
            </a:r>
            <a:r>
              <a:rPr lang="ru-RU" sz="2400" dirty="0">
                <a:latin typeface="Century" pitchFamily="18" charset="0"/>
              </a:rPr>
              <a:t>оболочка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поры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пластиды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хлоропласты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хромопласты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лейкопласты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8501062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entury" pitchFamily="18" charset="0"/>
              </a:rPr>
              <a:t>3</a:t>
            </a:r>
            <a:r>
              <a:rPr lang="ru-RU" sz="2400" u="sng" dirty="0">
                <a:latin typeface="Century" pitchFamily="18" charset="0"/>
              </a:rPr>
              <a:t>. </a:t>
            </a:r>
            <a:r>
              <a:rPr lang="ru-RU" sz="2400" b="1" u="sng" dirty="0" smtClean="0">
                <a:latin typeface="Century" pitchFamily="18" charset="0"/>
              </a:rPr>
              <a:t>Небольшое </a:t>
            </a:r>
            <a:r>
              <a:rPr lang="ru-RU" sz="2400" b="1" u="sng" dirty="0">
                <a:latin typeface="Century" pitchFamily="18" charset="0"/>
              </a:rPr>
              <a:t>плотное тельце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цитоплазма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оболочка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поры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ядро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пластиды</a:t>
            </a:r>
          </a:p>
          <a:p>
            <a:pPr>
              <a:defRPr/>
            </a:pPr>
            <a:endParaRPr lang="ru-RU" sz="2400" dirty="0">
              <a:latin typeface="Century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Century" pitchFamily="18" charset="0"/>
              </a:rPr>
              <a:t>4.</a:t>
            </a:r>
            <a:r>
              <a:rPr lang="ru-RU" sz="2400" b="1" u="sng" dirty="0" smtClean="0">
                <a:latin typeface="Century" pitchFamily="18" charset="0"/>
              </a:rPr>
              <a:t>Полость</a:t>
            </a:r>
            <a:r>
              <a:rPr lang="ru-RU" sz="2400" b="1" u="sng" dirty="0">
                <a:latin typeface="Century" pitchFamily="18" charset="0"/>
              </a:rPr>
              <a:t>, заполненная клеточным соком.</a:t>
            </a:r>
            <a:endParaRPr lang="ru-RU" sz="2400" b="1" u="sng" dirty="0">
              <a:latin typeface="Century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хромопласты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цитоплазма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оболочка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лейкопласты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8" y="642938"/>
            <a:ext cx="74295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/>
              <a:t>5.</a:t>
            </a:r>
            <a:r>
              <a:rPr lang="ru-RU" dirty="0"/>
              <a:t> </a:t>
            </a:r>
            <a:r>
              <a:rPr lang="ru-RU" sz="2400" b="1" u="sng" dirty="0" smtClean="0">
                <a:latin typeface="Century" pitchFamily="18" charset="0"/>
              </a:rPr>
              <a:t>Зеленые </a:t>
            </a:r>
            <a:r>
              <a:rPr lang="ru-RU" sz="2400" b="1" u="sng" dirty="0">
                <a:latin typeface="Century" pitchFamily="18" charset="0"/>
              </a:rPr>
              <a:t>пластиды.</a:t>
            </a:r>
            <a:endParaRPr lang="ru-RU" sz="2400" b="1" u="sng" dirty="0">
              <a:latin typeface="Century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лейкопласты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хромопласты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хлоропласты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ядро</a:t>
            </a:r>
          </a:p>
          <a:p>
            <a:pPr>
              <a:defRPr/>
            </a:pPr>
            <a:endParaRPr lang="ru-RU" sz="2400" b="1" dirty="0">
              <a:latin typeface="Century" pitchFamily="18" charset="0"/>
            </a:endParaRPr>
          </a:p>
          <a:p>
            <a:pPr>
              <a:defRPr/>
            </a:pPr>
            <a:r>
              <a:rPr lang="ru-RU" sz="2400" b="1" dirty="0">
                <a:latin typeface="Century" pitchFamily="18" charset="0"/>
              </a:rPr>
              <a:t>6. </a:t>
            </a:r>
            <a:r>
              <a:rPr lang="ru-RU" sz="2400" b="1" u="sng" dirty="0" smtClean="0">
                <a:latin typeface="Century" pitchFamily="18" charset="0"/>
              </a:rPr>
              <a:t>Оранжево-красные </a:t>
            </a:r>
            <a:r>
              <a:rPr lang="ru-RU" sz="2400" b="1" u="sng" dirty="0">
                <a:latin typeface="Century" pitchFamily="18" charset="0"/>
              </a:rPr>
              <a:t>пластиды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лейкопласты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хромопласты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хлоропласты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ядро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	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8501062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Century" pitchFamily="18" charset="0"/>
              </a:rPr>
              <a:t>7</a:t>
            </a:r>
            <a:r>
              <a:rPr lang="ru-RU" sz="2400" b="1" u="sng" dirty="0">
                <a:latin typeface="Century" pitchFamily="18" charset="0"/>
              </a:rPr>
              <a:t>. </a:t>
            </a:r>
            <a:r>
              <a:rPr lang="ru-RU" sz="2400" b="1" u="sng" dirty="0" smtClean="0">
                <a:latin typeface="Century" pitchFamily="18" charset="0"/>
              </a:rPr>
              <a:t>Бесцветные пластиды:</a:t>
            </a:r>
            <a:endParaRPr lang="ru-RU" sz="2400" b="1" u="sng" dirty="0">
              <a:latin typeface="Century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поры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лейкопласты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хромопласты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оболочка</a:t>
            </a:r>
          </a:p>
          <a:p>
            <a:pPr>
              <a:defRPr/>
            </a:pPr>
            <a:endParaRPr lang="ru-RU" sz="2400" dirty="0">
              <a:latin typeface="Century" pitchFamily="18" charset="0"/>
            </a:endParaRPr>
          </a:p>
          <a:p>
            <a:pPr>
              <a:defRPr/>
            </a:pPr>
            <a:r>
              <a:rPr lang="ru-RU" sz="2400" b="1" dirty="0" smtClean="0">
                <a:latin typeface="Century" pitchFamily="18" charset="0"/>
              </a:rPr>
              <a:t>8.</a:t>
            </a:r>
            <a:r>
              <a:rPr lang="ru-RU" sz="2400" b="1" u="sng" dirty="0" smtClean="0">
                <a:latin typeface="Century" pitchFamily="18" charset="0"/>
              </a:rPr>
              <a:t>Бесцветное </a:t>
            </a:r>
            <a:r>
              <a:rPr lang="ru-RU" sz="2400" b="1" u="sng" dirty="0">
                <a:latin typeface="Century" pitchFamily="18" charset="0"/>
              </a:rPr>
              <a:t>вязкое вещество, заполняющее </a:t>
            </a:r>
            <a:r>
              <a:rPr lang="ru-RU" sz="2400" b="1" u="sng" dirty="0" smtClean="0">
                <a:latin typeface="Century" pitchFamily="18" charset="0"/>
              </a:rPr>
              <a:t>клетку:</a:t>
            </a:r>
            <a:endParaRPr lang="ru-RU" sz="2400" b="1" u="sng" dirty="0">
              <a:latin typeface="Century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цитоплазма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пластиды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вакуоль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оболочка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ru-RU" sz="2400" dirty="0">
                <a:latin typeface="Century" pitchFamily="18" charset="0"/>
              </a:rPr>
              <a:t>	ядро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8" t="15686" r="21568" b="7188"/>
          <a:stretch>
            <a:fillRect/>
          </a:stretch>
        </p:blipFill>
        <p:spPr bwMode="auto">
          <a:xfrm>
            <a:off x="1857375" y="785813"/>
            <a:ext cx="4357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43636" y="3929066"/>
            <a:ext cx="16688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Оболочка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028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Цитоплазма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14612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Вакуоль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997" y="2071678"/>
            <a:ext cx="2961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Ядро с ядрышком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636"/>
            <a:ext cx="22821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Хлоропласты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0"/>
            <a:ext cx="73937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Растительная клетка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Техника</a:t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приготовления</a:t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микропрепарата</a:t>
            </a:r>
            <a:endParaRPr lang="ru-RU" sz="6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общая биология\цитология\микроскоп и приготовление препаратов\приготовление препар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72493" cy="5929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-2\картинки биология\общая биология\цитология\микроскоп и приготовление препаратов\приготовление препарат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714668" cy="6357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ДОКУМЕНТЫ-2\картинки биология\общая биология\цитология\микроскоп и приготовление препаратов\приготовление препарат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64561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-2\картинки биология\общая биология\цитология\микроскоп и приготовление препаратов\приготовление препарат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72022" cy="6500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общая биология\цитология\микроскоп и приготовление препаратов\приготовление препарат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72022" cy="6500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ДОКУМЕНТЫ-2\картинки биология\общая биология\цитология\микроскоп и приготовление препаратов\готовый препа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572428" cy="6473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ДОКУМЕНТЫ-2\картинки биология\общая биология\цитология\микроскоп и приготовление препаратов\этапы приготовления препар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223290" cy="5429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57252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Итак, </a:t>
            </a: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повторим еще раз </a:t>
            </a: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этапы приготовления микропрепарата:</a:t>
            </a:r>
            <a:endParaRPr lang="ru-RU" sz="36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40941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3962400" y="5562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14800" y="38862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429000" y="2667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3657600" y="48006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7620000" y="1981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981200" y="5105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            </a:t>
            </a:r>
            <a:r>
              <a:rPr lang="ru-RU" b="1">
                <a:latin typeface="Arial" pitchFamily="34" charset="0"/>
              </a:rPr>
              <a:t>Хлоропласты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362200" y="4267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              </a:t>
            </a:r>
            <a:r>
              <a:rPr lang="ru-RU" b="1">
                <a:latin typeface="Arial" pitchFamily="34" charset="0"/>
              </a:rPr>
              <a:t>Вакуоли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pitchFamily="34" charset="0"/>
              </a:rPr>
              <a:t>Ядро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47800" y="251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pitchFamily="34" charset="0"/>
              </a:rPr>
              <a:t>           Оболочка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553200" y="1600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      </a:t>
            </a:r>
            <a:r>
              <a:rPr lang="ru-RU" b="1">
                <a:latin typeface="Arial" pitchFamily="34" charset="0"/>
              </a:rPr>
              <a:t>Ядрышко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357158" y="533400"/>
            <a:ext cx="8501122" cy="676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Arial"/>
              </a:rPr>
              <a:t>Строение</a:t>
            </a:r>
            <a:r>
              <a:rPr lang="ru-RU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Arial"/>
              </a:rPr>
              <a:t>клетки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52600" y="3200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pitchFamily="34" charset="0"/>
              </a:rPr>
              <a:t>Цитоплазма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35814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  <p:bldP spid="28683" grpId="0"/>
      <p:bldP spid="28684" grpId="0"/>
      <p:bldP spid="28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 l="39137" t="33778" r="38568" b="44453"/>
          <a:stretch>
            <a:fillRect/>
          </a:stretch>
        </p:blipFill>
        <p:spPr bwMode="auto">
          <a:xfrm>
            <a:off x="4900475" y="2143125"/>
            <a:ext cx="4024450" cy="38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357166"/>
            <a:ext cx="6715172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Оболочка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57188" y="1714500"/>
            <a:ext cx="4786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Прочная</a:t>
            </a:r>
            <a:r>
              <a:rPr lang="ru-RU" sz="3200" b="1" i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бесцветная, прозрачная</a:t>
            </a:r>
            <a:r>
              <a:rPr lang="ru-RU" sz="3200" b="1" i="1" dirty="0">
                <a:latin typeface="Batang" pitchFamily="18" charset="-127"/>
                <a:ea typeface="Batang" pitchFamily="18" charset="-127"/>
              </a:rPr>
              <a:t>, легко пропускает свет внутрь клетки.</a:t>
            </a:r>
          </a:p>
          <a:p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      Придает </a:t>
            </a:r>
            <a:r>
              <a:rPr lang="ru-RU" sz="3200" b="1" i="1" dirty="0">
                <a:latin typeface="Batang" pitchFamily="18" charset="-127"/>
                <a:ea typeface="Batang" pitchFamily="18" charset="-127"/>
              </a:rPr>
              <a:t>клетке определенную форму, защищает ее содержимое. 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Оболочка растительной клетки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8893175" cy="43195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Растительная клетка, как и животная, окружена 	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цитоплазматической мембраной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поверх которой располагается,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как правило,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толстая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	</a:t>
            </a:r>
            <a:r>
              <a:rPr lang="ru-RU" b="1" i="1" u="sng" dirty="0" smtClean="0"/>
              <a:t>клеточная стенка</a:t>
            </a:r>
            <a:r>
              <a:rPr lang="ru-RU" b="1" u="sng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 отсутствующая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 у животных клеток.  </a:t>
            </a: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5035555" cy="395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астительная клетк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284663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3500430" y="3357562"/>
            <a:ext cx="3643338" cy="14239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3500430" y="3286124"/>
            <a:ext cx="3657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000364" y="1785926"/>
            <a:ext cx="4071966" cy="15001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215206" y="3143248"/>
            <a:ext cx="1443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pitchFamily="34" charset="0"/>
              </a:rPr>
              <a:t>Поры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304800"/>
            <a:ext cx="8572560" cy="9144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Поры    оболочки</a:t>
            </a:r>
            <a:endParaRPr lang="ru-RU" sz="4400" b="1" i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rgbClr val="7030A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Оболочка растительной клетки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-252413" y="1052513"/>
            <a:ext cx="9396413" cy="2160587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ru-RU" smtClean="0"/>
              <a:t>	</a:t>
            </a:r>
            <a:r>
              <a:rPr lang="ru-RU" sz="3000" smtClean="0"/>
              <a:t>Основным компонентом клеточной стенки является </a:t>
            </a:r>
            <a:r>
              <a:rPr lang="ru-RU" sz="3000" b="1" i="1" u="sng" smtClean="0"/>
              <a:t>целлюлоза (клетчатка)</a:t>
            </a:r>
            <a:r>
              <a:rPr lang="ru-RU" sz="3000" b="1" i="1" smtClean="0"/>
              <a:t>.  </a:t>
            </a:r>
            <a:r>
              <a:rPr lang="ru-RU" sz="3000" smtClean="0"/>
              <a:t>Молекулы целлюлозы собраны в пучки — фибриллы,  образующие каркас клеточной  стенки.</a:t>
            </a:r>
            <a:r>
              <a:rPr lang="ru-RU" sz="3000" i="1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68638"/>
            <a:ext cx="71294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 l="41026" t="33369" r="40868" b="34941"/>
          <a:stretch>
            <a:fillRect/>
          </a:stretch>
        </p:blipFill>
        <p:spPr bwMode="auto">
          <a:xfrm>
            <a:off x="285750" y="1571625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428605"/>
            <a:ext cx="750099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Цитоплазма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214688" y="1928813"/>
            <a:ext cx="56435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entury" pitchFamily="18" charset="0"/>
              </a:rPr>
              <a:t>Бесцветное густое, тягучее образование.</a:t>
            </a:r>
          </a:p>
          <a:p>
            <a:pPr algn="just"/>
            <a:r>
              <a:rPr lang="ru-RU" sz="2400" b="1">
                <a:latin typeface="Century" pitchFamily="18" charset="0"/>
              </a:rPr>
              <a:t>Цитоплазма – внутренняя среда, в которой располагаются все другие части клетки.</a:t>
            </a:r>
          </a:p>
          <a:p>
            <a:pPr algn="just"/>
            <a:r>
              <a:rPr lang="ru-RU" sz="2400" b="1">
                <a:latin typeface="Century" pitchFamily="18" charset="0"/>
              </a:rPr>
              <a:t>В ней протекают различные биохимические процессы, обеспечивающие жизнедеятельность клетки.</a:t>
            </a:r>
          </a:p>
          <a:p>
            <a:pPr algn="just"/>
            <a:r>
              <a:rPr lang="ru-RU" sz="2400" b="1">
                <a:latin typeface="Century" pitchFamily="18" charset="0"/>
              </a:rPr>
              <a:t>Она постоянна движется по всему объему клетки.</a:t>
            </a:r>
          </a:p>
          <a:p>
            <a:endParaRPr lang="ru-RU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 l="40701" t="34622" r="40216" b="36540"/>
          <a:stretch>
            <a:fillRect/>
          </a:stretch>
        </p:blipFill>
        <p:spPr bwMode="auto">
          <a:xfrm>
            <a:off x="285750" y="1571624"/>
            <a:ext cx="4071936" cy="504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Ядро с ядрышком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500562" y="2000250"/>
            <a:ext cx="4357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" pitchFamily="18" charset="0"/>
              </a:rPr>
              <a:t>Ядро с ядрышком располагаются в центре или вдоль оболочки клетки. </a:t>
            </a:r>
          </a:p>
          <a:p>
            <a:r>
              <a:rPr lang="ru-RU" sz="2400" b="1" dirty="0">
                <a:latin typeface="Century" pitchFamily="18" charset="0"/>
              </a:rPr>
              <a:t>Ядро всегда окружено цитоплазмой.  Оно несет в себе наследственную информацию клетки.</a:t>
            </a:r>
          </a:p>
          <a:p>
            <a:r>
              <a:rPr lang="ru-RU" sz="2400" b="1" dirty="0">
                <a:latin typeface="Century" pitchFamily="18" charset="0"/>
              </a:rPr>
              <a:t>Ядро – центр жизнедеятельности клетки.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337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Строение  растительной клетки</vt:lpstr>
      <vt:lpstr>Слайд 2</vt:lpstr>
      <vt:lpstr>Слайд 3</vt:lpstr>
      <vt:lpstr>Слайд 4</vt:lpstr>
      <vt:lpstr>Оболочка растительной клетки</vt:lpstr>
      <vt:lpstr> Поры    оболочки</vt:lpstr>
      <vt:lpstr>Оболочка растительной клетки</vt:lpstr>
      <vt:lpstr>Слайд 8</vt:lpstr>
      <vt:lpstr>Слайд 9</vt:lpstr>
      <vt:lpstr>Слайд 10</vt:lpstr>
      <vt:lpstr>Слайд 11</vt:lpstr>
      <vt:lpstr>Слайд 12</vt:lpstr>
      <vt:lpstr>Слайд 13</vt:lpstr>
      <vt:lpstr>Строение пластид</vt:lpstr>
      <vt:lpstr>Проверим свои знания</vt:lpstr>
      <vt:lpstr>Слайд 16</vt:lpstr>
      <vt:lpstr>Слайд 17</vt:lpstr>
      <vt:lpstr>Слайд 18</vt:lpstr>
      <vt:lpstr>Слайд 19</vt:lpstr>
      <vt:lpstr>Техника приготовления микропрепарата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 растительной клетки</dc:title>
  <dc:creator>пк</dc:creator>
  <cp:lastModifiedBy>пк</cp:lastModifiedBy>
  <cp:revision>44</cp:revision>
  <dcterms:created xsi:type="dcterms:W3CDTF">2011-09-29T16:36:02Z</dcterms:created>
  <dcterms:modified xsi:type="dcterms:W3CDTF">2011-09-29T18:40:58Z</dcterms:modified>
</cp:coreProperties>
</file>