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67" r:id="rId15"/>
    <p:sldId id="268" r:id="rId16"/>
    <p:sldId id="284" r:id="rId17"/>
    <p:sldId id="269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CE4D0-A6EB-4060-9C02-8A7421DCE3E8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28CAF-F738-4AD2-8FB0-7AA72773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9439-A88E-469D-B26C-84C8A766AA19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853-C14E-47CC-804D-21CCB1C8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DB5B-C9F5-497C-9356-F307F7636B8D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1E7C-9597-4F75-A577-724A4FD6C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F79F-FE09-4AED-AD15-1BF9116C9F40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E055-1CA8-4AAA-A65B-013426AD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D972-3D66-4FA7-B555-117ED42A6761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C88D-638B-4AED-86CC-81B94E55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DEF5-9E17-4909-BEA2-C5B60779FEC4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1496-D743-4906-9694-3F2BA88A5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D95F-37FA-466B-B11A-D7F2B7438A99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2684-1774-4CF1-9758-5081D6B3E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0EC5-4F3C-4C41-BB71-30D8F53372A1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3CCF-9C97-420F-B5E4-98C0A23A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253E-F0D9-4C94-A4F8-5BA8072F10F1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1B8F-8014-4D99-A863-7B3AD69E2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A37-F4E6-4382-AF3C-9FE3C278E320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2022-3940-403F-AE15-86BE8420F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5E28-69D5-4B39-879E-5FA1A9F4E771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06F9-1214-4271-A940-4AEF2FCF9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0FD6-4C55-49EF-A7C7-183F5A897649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0E7D-09EA-4C2A-9169-BBBDE36F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008CE8-E0A7-4E35-94BD-ECDF407F2F52}" type="datetime1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915D45-AE8B-4E95-A682-D4E68BDC7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СИСТЕМАТИКЕ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71736" y="5143512"/>
            <a:ext cx="6400800" cy="828684"/>
          </a:xfrm>
        </p:spPr>
        <p:txBody>
          <a:bodyPr/>
          <a:lstStyle/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п.Тельмана Стефутина И.В.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785794"/>
            <a:ext cx="4251322" cy="571504"/>
          </a:xfrm>
        </p:spPr>
        <p:txBody>
          <a:bodyPr lIns="0" rIns="18288"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Линней (1707-1778 гг.) - шведский ученый,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основоположник науки систематики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Заслуги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К. Линнея: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создал систему распределения растений по группам;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ввел двойные названия (бинарную номенклатуру);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ввел латинские названия</a:t>
            </a:r>
            <a:r>
              <a:rPr lang="ru-RU" sz="2400" b="1" dirty="0"/>
              <a:t>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211638" y="16287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64163" y="47625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214842" cy="30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594"/>
            <a:ext cx="2428892" cy="27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ОБЪЕДИНЯЮТ В РОДЫ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357818" y="2174875"/>
            <a:ext cx="3500462" cy="3951288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Род лютик объединяет: едкий, ползучий и золотистый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48704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РОДЫ ОБЪЕДИНЯЮТ В СЕМЕЙСТВА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52026" y="1142984"/>
            <a:ext cx="6063048" cy="5357850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2174875"/>
            <a:ext cx="2471726" cy="395128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 лилия,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тюльпан, пролеска, лук, рябчик, черемша объединяют в семейство лилейные.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85763" y="214313"/>
            <a:ext cx="8401050" cy="3143250"/>
          </a:xfrm>
        </p:spPr>
        <p:txBody>
          <a:bodyPr/>
          <a:lstStyle/>
          <a:p>
            <a:r>
              <a:rPr lang="ru-RU" sz="2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Семейства выделяют на основании совокупности признаков. Важнейшими из них являются особенности строения цветка и плода. Строение этих органов у покрытосеменных столь разнообразно, что учёные смогли выделить более 390 семейств цветковых растений. Среди них есть семейства, включающие в себя всего несколько видов или даже состоящие из одного – единственного вида. Но есть семейства, насчитывающие тысячи видов, например, семейство Сложноцветных из класса Двудольных включает около 25 тысяч видов, а семейство Орхидных из класса Однодольных – более 25 тысяч видов.</a:t>
            </a:r>
          </a:p>
        </p:txBody>
      </p:sp>
      <p:pic>
        <p:nvPicPr>
          <p:cNvPr id="13315" name="Рисунок 3" descr="подсолнух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86125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орхиде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286125"/>
            <a:ext cx="3286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5929313"/>
            <a:ext cx="3786188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Класс Двудольные, семейство Сложноцветные, подсолнечник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3" y="5929313"/>
            <a:ext cx="3786187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Класс Однодольные, семейство Орхидные, орхидея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Семейства объединяют в порядки, а порядки в классы однодольных и двудольных растений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5043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57250" y="1785938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Двудольные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88" y="1785938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Однодольные</a:t>
            </a:r>
          </a:p>
        </p:txBody>
      </p:sp>
      <p:pic>
        <p:nvPicPr>
          <p:cNvPr id="10253" name="Рисунок 6" descr="проводящие пучки.jpg"/>
          <p:cNvPicPr>
            <a:picLocks noChangeAspect="1"/>
          </p:cNvPicPr>
          <p:nvPr/>
        </p:nvPicPr>
        <p:blipFill>
          <a:blip r:embed="rId2"/>
          <a:srcRect l="49138"/>
          <a:stretch>
            <a:fillRect/>
          </a:stretch>
        </p:blipFill>
        <p:spPr bwMode="auto">
          <a:xfrm>
            <a:off x="785813" y="2571750"/>
            <a:ext cx="1285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8" descr="проводящие пучки.jpg"/>
          <p:cNvPicPr>
            <a:picLocks noChangeAspect="1"/>
          </p:cNvPicPr>
          <p:nvPr/>
        </p:nvPicPr>
        <p:blipFill>
          <a:blip r:embed="rId3" cstate="print"/>
          <a:srcRect r="51309"/>
          <a:stretch>
            <a:fillRect/>
          </a:stretch>
        </p:blipFill>
        <p:spPr bwMode="auto">
          <a:xfrm>
            <a:off x="5072063" y="257175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Рисунок 9" descr="вишня.jpg"/>
          <p:cNvPicPr>
            <a:picLocks noChangeAspect="1"/>
          </p:cNvPicPr>
          <p:nvPr/>
        </p:nvPicPr>
        <p:blipFill>
          <a:blip r:embed="rId4"/>
          <a:srcRect t="2187" r="26724"/>
          <a:stretch>
            <a:fillRect/>
          </a:stretch>
        </p:blipFill>
        <p:spPr bwMode="auto">
          <a:xfrm>
            <a:off x="2286000" y="2500313"/>
            <a:ext cx="1225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Рисунок 10" descr="редь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378618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Рисунок 11" descr="двудольные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400050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Рисунок 12" descr="стержневая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4929188"/>
            <a:ext cx="7858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Рисунок 13" descr="клён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5214938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Рисунок 14" descr="тюльпан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2571750"/>
            <a:ext cx="11795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Рисунок 15" descr="однодольные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5" y="3857625"/>
            <a:ext cx="129381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Рисунок 16" descr="мочковатая.jpg"/>
          <p:cNvPicPr>
            <a:picLocks noChangeAspect="1"/>
          </p:cNvPicPr>
          <p:nvPr/>
        </p:nvPicPr>
        <p:blipFill>
          <a:blip r:embed="rId11"/>
          <a:srcRect l="51555"/>
          <a:stretch>
            <a:fillRect/>
          </a:stretch>
        </p:blipFill>
        <p:spPr bwMode="auto">
          <a:xfrm>
            <a:off x="5072063" y="5000625"/>
            <a:ext cx="6302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Рисунок 18" descr="параллельное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50" y="4929188"/>
            <a:ext cx="1135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714375" y="2428875"/>
            <a:ext cx="357188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2143125" y="5572125"/>
            <a:ext cx="357188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1500" y="5500688"/>
            <a:ext cx="3571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Овал 22"/>
          <p:cNvSpPr/>
          <p:nvPr/>
        </p:nvSpPr>
        <p:spPr>
          <a:xfrm>
            <a:off x="2000250" y="3786188"/>
            <a:ext cx="3571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3643313" y="2500313"/>
            <a:ext cx="357187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Овал 24"/>
          <p:cNvSpPr/>
          <p:nvPr/>
        </p:nvSpPr>
        <p:spPr>
          <a:xfrm>
            <a:off x="4857750" y="2500313"/>
            <a:ext cx="3571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Овал 27"/>
          <p:cNvSpPr/>
          <p:nvPr/>
        </p:nvSpPr>
        <p:spPr>
          <a:xfrm>
            <a:off x="4643438" y="5643563"/>
            <a:ext cx="357187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000875" y="6215063"/>
            <a:ext cx="3571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6215063" y="4357688"/>
            <a:ext cx="357187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7929563" y="3000375"/>
            <a:ext cx="357187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Овал 31"/>
          <p:cNvSpPr/>
          <p:nvPr/>
        </p:nvSpPr>
        <p:spPr>
          <a:xfrm>
            <a:off x="3929063" y="3357563"/>
            <a:ext cx="357187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8143875" y="5715000"/>
            <a:ext cx="357188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276" name="Рисунок 33" descr="ландыш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63" y="428625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1436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6143667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 Проводящие пучки в стебле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расположены по кругу;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Количество частей цветка кратно пяти или четырём;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Две семядоли;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Стержневая корневая система;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Сетчатое жилкование.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 Проводящие пучки в стебле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расположены «беспорядочно»;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Количество частей цветка кратно трём;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Одна семядоля;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Мочковатая корневая система;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Параллельное или дуговое жилкование.</a:t>
                      </a:r>
                      <a:endParaRPr lang="ru-RU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85813" y="500063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Двудольные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88" y="500063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Однодольные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4150"/>
            <a:ext cx="4929222" cy="628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ИСКЛЮЧЕНИЯ ИЗ ПРАВИЛ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2864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5286412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Подорожник – имеет дуговое жилкование и мочковатая корневая система.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Вороний глаз имеет листья с  </a:t>
                      </a: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сетчатым жилкованием.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7250" y="1428750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Двудольные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88" y="1428750"/>
            <a:ext cx="34290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 Однодольные</a:t>
            </a:r>
          </a:p>
        </p:txBody>
      </p:sp>
      <p:pic>
        <p:nvPicPr>
          <p:cNvPr id="12301" name="Рисунок 7" descr="подорожник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3" y="3143250"/>
            <a:ext cx="20669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8" descr="вороний глаз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338513"/>
            <a:ext cx="3697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вудольные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Крестоцветные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4" descr="капус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35756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редис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1688"/>
            <a:ext cx="44291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редь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00188"/>
            <a:ext cx="22145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Двудольные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Бобовые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6" descr="горох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3202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фасо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500188"/>
            <a:ext cx="4159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ВСПОМНИМ: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растения называют двудольными, а какие – однодольными?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тип корневых систем характерен для двудольных, а какой - для однодольных растений?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тип жилкования характерен для двудольных растений, а какой – для однодольных?</a:t>
            </a:r>
          </a:p>
        </p:txBody>
      </p:sp>
      <p:pic>
        <p:nvPicPr>
          <p:cNvPr id="5124" name="Рисунок 3" descr="Учёный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357188"/>
            <a:ext cx="1428778" cy="13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Двудольные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аслёновые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5" descr="тома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31638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пере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929063"/>
            <a:ext cx="26431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картофел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75"/>
            <a:ext cx="3444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вудольные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емейство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Розоцветные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3" descr="розоцветны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571625"/>
            <a:ext cx="3973512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Двудольные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Сложноцветные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3" descr="сложноцветны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00250"/>
            <a:ext cx="8212138" cy="378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днодольные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Злаки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3" descr="зла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2071688"/>
            <a:ext cx="6351587" cy="4525962"/>
          </a:xfrm>
        </p:spPr>
      </p:pic>
      <p:pic>
        <p:nvPicPr>
          <p:cNvPr id="19460" name="Рисунок 5" descr="злаковы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4445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ласс Однодольные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семейство Лилейные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Содержимое 3" descr="лилейны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714500"/>
            <a:ext cx="7189787" cy="442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ЗАКРЕПИМ  ЗНАНИЯ: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Расставьте систематические категории, начиная с наименьшей.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3" y="4071938"/>
            <a:ext cx="1928812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Вид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9313" y="3000375"/>
            <a:ext cx="1928812" cy="642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3000375"/>
            <a:ext cx="1928813" cy="642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Порядок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0" y="3000375"/>
            <a:ext cx="1928813" cy="642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Род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13" y="4071938"/>
            <a:ext cx="1928812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Отдел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4071938"/>
            <a:ext cx="1928813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Царство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0" y="5143500"/>
            <a:ext cx="1928813" cy="642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Семейство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00375" y="4214813"/>
            <a:ext cx="357188" cy="357187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00688" y="4214813"/>
            <a:ext cx="357187" cy="357187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00688" y="3143250"/>
            <a:ext cx="357187" cy="35718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8625" y="3143250"/>
            <a:ext cx="357188" cy="35718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3000375" y="5286375"/>
            <a:ext cx="357188" cy="35718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00375" y="3143250"/>
            <a:ext cx="357188" cy="35718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7188" y="4214813"/>
            <a:ext cx="357187" cy="357187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114" name="Рисунок 18" descr="книжный черв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214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Рисунок 19" descr="Книжный червь 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286375"/>
            <a:ext cx="1244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1706563"/>
            <a:ext cx="8321675" cy="1208087"/>
          </a:xfrm>
        </p:spPr>
      </p:pic>
      <p:pic>
        <p:nvPicPr>
          <p:cNvPr id="3" name="Рисунок 2" descr="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44675"/>
            <a:ext cx="278608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ПРОВЕРИМ: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382905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Растения, имеющие в зародыше семени одну семядолю, называют </a:t>
            </a:r>
            <a:r>
              <a:rPr lang="ru-RU" i="1" dirty="0" smtClean="0"/>
              <a:t>однодольными.</a:t>
            </a:r>
            <a:endParaRPr lang="ru-RU" dirty="0" smtClean="0"/>
          </a:p>
        </p:txBody>
      </p:sp>
      <p:pic>
        <p:nvPicPr>
          <p:cNvPr id="6148" name="Рисунок 4" descr="пше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9290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лу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930650"/>
            <a:ext cx="25003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однодольные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357312"/>
            <a:ext cx="3621028" cy="25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Учёный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7075" y="285750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3" y="4214813"/>
            <a:ext cx="2928937" cy="642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ПРОВЕРИМ: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Растения, имеющие в зародыше семени две семядоли, называют </a:t>
            </a:r>
            <a:r>
              <a:rPr lang="ru-RU" i="1" dirty="0" smtClean="0"/>
              <a:t>двудольными.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7172" name="Рисунок 3" descr="двудольные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2" y="1500188"/>
            <a:ext cx="3857631" cy="25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горо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088" y="4143375"/>
            <a:ext cx="3123287" cy="23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 descr="вишн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828" y="4081463"/>
            <a:ext cx="2604700" cy="244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8" descr="Учёный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357188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42938" y="3571875"/>
            <a:ext cx="2786062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ПРОВЕРИМ: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5029200" y="1760538"/>
            <a:ext cx="3971925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однодольных растений характерна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мочковатая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корневая система, а для двудольных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стержневая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Рисунок 5" descr="мочковатая.jpg"/>
          <p:cNvPicPr>
            <a:picLocks noChangeAspect="1"/>
          </p:cNvPicPr>
          <p:nvPr/>
        </p:nvPicPr>
        <p:blipFill>
          <a:blip r:embed="rId2"/>
          <a:srcRect l="51555"/>
          <a:stretch>
            <a:fillRect/>
          </a:stretch>
        </p:blipFill>
        <p:spPr bwMode="auto">
          <a:xfrm>
            <a:off x="571500" y="1071563"/>
            <a:ext cx="174466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стержневая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2714625"/>
            <a:ext cx="1797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71750" y="1857375"/>
            <a:ext cx="2357438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Стержневая корневая система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5357813"/>
            <a:ext cx="2357437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Мочковатая корневая система</a:t>
            </a:r>
          </a:p>
        </p:txBody>
      </p:sp>
      <p:pic>
        <p:nvPicPr>
          <p:cNvPr id="8200" name="Рисунок 9" descr="Учёный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357188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072063" y="3286125"/>
            <a:ext cx="2714625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0" y="4786313"/>
            <a:ext cx="2714625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50" y="1857375"/>
            <a:ext cx="2428875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3" y="5357813"/>
            <a:ext cx="2428875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ПРОВЕРИМ: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886325" y="1831975"/>
            <a:ext cx="4186238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однодольных растений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параллельное (1) или дуговое (2)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жилкование, а у двудольных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сетчатое (3).</a:t>
            </a:r>
          </a:p>
        </p:txBody>
      </p:sp>
      <p:pic>
        <p:nvPicPr>
          <p:cNvPr id="9220" name="Рисунок 3" descr="Учёный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57188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параллельно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22225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клё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57188" y="5715000"/>
            <a:ext cx="357187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42938" y="1357313"/>
            <a:ext cx="357187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9225" name="Рисунок 10" descr="ландыш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45268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4572000" y="2643188"/>
            <a:ext cx="3571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4942" y="2928934"/>
            <a:ext cx="3071812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4942" y="3429000"/>
            <a:ext cx="2786062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4938" y="4857750"/>
            <a:ext cx="2786062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44475"/>
            <a:ext cx="8786874" cy="881063"/>
          </a:xfrm>
        </p:spPr>
        <p:txBody>
          <a:bodyPr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ПОДУМАЕМ: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ПОЧЕМУ ЭТИ РАСТЕНИЯ ОБЪЕДИНИЛИ В ОДНУ ГРУППУ?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4746" y="1125538"/>
            <a:ext cx="6661963" cy="5446734"/>
          </a:xfrm>
          <a:noFill/>
          <a:ln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ПОДУМАЕМ: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ЭТИ РАСТЕНИЯ ЗАЧЕМ ОБЪЕДИНИЛИ?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214422"/>
            <a:ext cx="7905083" cy="5432441"/>
          </a:xfrm>
          <a:noFill/>
          <a:ln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ПОДУМАЕМ: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СВЯЗЫВАЕТ ЭТИ РАСТЕНИЯ?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844675"/>
            <a:ext cx="3743325" cy="4032250"/>
          </a:xfrm>
          <a:noFill/>
          <a:ln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857364"/>
            <a:ext cx="52562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94</TotalTime>
  <Words>496</Words>
  <Application>Microsoft Office PowerPoint</Application>
  <PresentationFormat>Экран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Зелень 1</vt:lpstr>
      <vt:lpstr>ПОНЯТИЕ О СИСТЕМАТИКЕ</vt:lpstr>
      <vt:lpstr>ВСПОМНИМ:</vt:lpstr>
      <vt:lpstr>ПРОВЕРИМ:</vt:lpstr>
      <vt:lpstr>ПРОВЕРИМ:</vt:lpstr>
      <vt:lpstr>ПРОВЕРИМ:</vt:lpstr>
      <vt:lpstr>ПРОВЕРИМ:</vt:lpstr>
      <vt:lpstr>ПОДУМАЕМ:  ПОЧЕМУ ЭТИ РАСТЕНИЯ ОБЪЕДИНИЛИ В ОДНУ ГРУППУ?</vt:lpstr>
      <vt:lpstr>ПОДУМАЕМ: А ЭТИ РАСТЕНИЯ ЗАЧЕМ ОБЪЕДИНИЛИ? </vt:lpstr>
      <vt:lpstr>ПОДУМАЕМ:  ЧТО СВЯЗЫВАЕТ ЭТИ РАСТЕНИЯ?</vt:lpstr>
      <vt:lpstr>Слайд 10</vt:lpstr>
      <vt:lpstr>ВИДЫ ОБЪЕДИНЯЮТ В РОДЫ </vt:lpstr>
      <vt:lpstr>РОДЫ ОБЪЕДИНЯЮТ В СЕМЕЙСТВА </vt:lpstr>
      <vt:lpstr>Слайд 13</vt:lpstr>
      <vt:lpstr>Семейства объединяют в порядки, а порядки в классы однодольных и двудольных растений</vt:lpstr>
      <vt:lpstr>Слайд 15</vt:lpstr>
      <vt:lpstr>Слайд 16</vt:lpstr>
      <vt:lpstr>ИСКЛЮЧЕНИЯ ИЗ ПРАВИЛ</vt:lpstr>
      <vt:lpstr>класс Двудольные  семейство Крестоцветные</vt:lpstr>
      <vt:lpstr>класс Двудольные  семейство Бобовые</vt:lpstr>
      <vt:lpstr>класс Двудольные  семейство Паслёновые</vt:lpstr>
      <vt:lpstr>класс Двудольные  семейство Розоцветные</vt:lpstr>
      <vt:lpstr>класс Двудольные  семейство Сложноцветные</vt:lpstr>
      <vt:lpstr>класс Однодольные  семейство Злаки</vt:lpstr>
      <vt:lpstr>класс Однодольные  семейство Лилейные</vt:lpstr>
      <vt:lpstr>ЗАКРЕПИМ  ЗНАНИЯ: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СИСТЕМАТИКЕ</dc:title>
  <dc:creator>пк</dc:creator>
  <dc:description>http://aida.ucoz.ru</dc:description>
  <cp:lastModifiedBy>пк</cp:lastModifiedBy>
  <cp:revision>42</cp:revision>
  <dcterms:created xsi:type="dcterms:W3CDTF">2012-01-26T11:56:09Z</dcterms:created>
  <dcterms:modified xsi:type="dcterms:W3CDTF">2012-01-26T18:14:42Z</dcterms:modified>
  <cp:category>шаблоны к Powerpoint</cp:category>
</cp:coreProperties>
</file>