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ms-office.legacyDiagramTex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6.bin"/><Relationship Id="rId2" Type="http://schemas.microsoft.com/office/2006/relationships/legacyDiagramText" Target="legacyDiagramText5.bin"/><Relationship Id="rId1" Type="http://schemas.microsoft.com/office/2006/relationships/legacyDiagramText" Target="legacyDiagramText4.bin"/><Relationship Id="rId4" Type="http://schemas.microsoft.com/office/2006/relationships/legacyDiagramText" Target="legacyDiagramText7.bin"/></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10.bin"/><Relationship Id="rId2" Type="http://schemas.microsoft.com/office/2006/relationships/legacyDiagramText" Target="legacyDiagramText9.bin"/><Relationship Id="rId1" Type="http://schemas.microsoft.com/office/2006/relationships/legacyDiagramText" Target="legacyDiagramText8.bin"/><Relationship Id="rId4" Type="http://schemas.microsoft.com/office/2006/relationships/legacyDiagramText" Target="legacyDiagramText11.bin"/></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14.bin"/><Relationship Id="rId2" Type="http://schemas.microsoft.com/office/2006/relationships/legacyDiagramText" Target="legacyDiagramText13.bin"/><Relationship Id="rId1" Type="http://schemas.microsoft.com/office/2006/relationships/legacyDiagramText" Target="legacyDiagramText12.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6DF1CE5-E438-4EB3-9CD7-8ABD4A1F80EE}" type="datetimeFigureOut">
              <a:rPr lang="ru-RU"/>
              <a:pPr>
                <a:defRPr/>
              </a:pPr>
              <a:t>15.11.2011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6F467CD-0AED-4616-BDB8-4023C4867CAF}"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37FFBE-FF81-4B70-A6B2-8B625A7A094F}" type="slidenum">
              <a:rPr lang="ru-RU"/>
              <a:pPr/>
              <a:t>2</a:t>
            </a:fld>
            <a:endParaRPr lang="ru-RU"/>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ru-RU"/>
              <a:t>Ну, что ж! Продолжим наше путешествие. Побегом называют стебель с расположенными на нём листьями и почками.</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4EAC52-6B20-4338-8B0A-86A9DF2D903A}" type="slidenum">
              <a:rPr lang="ru-RU"/>
              <a:pPr/>
              <a:t>11</a:t>
            </a:fld>
            <a:endParaRPr lang="ru-RU"/>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marL="228600" indent="-228600"/>
            <a:r>
              <a:rPr lang="ru-RU"/>
              <a:t>Для того чтобы узнать секреты расположения листьев на стебле, давай подумаем о том, какое же значение имеет побег для всего растения. Оказывается, самая главная "работа" вегетативных побегов - создавать органические питательные вещества (сахара, крахмал и другие) из... углекислого газа и воды. Да, да! А помогает им в этом солнце, отдавая часть своей энергии. Этот сложный процесс назвали воздушным питанием растения.</a:t>
            </a:r>
          </a:p>
          <a:p>
            <a:pPr marL="228600" indent="-228600"/>
            <a:r>
              <a:rPr lang="ru-RU"/>
              <a:t>Воздушное питание растений – это процесс создания сложных органических веществ из углекислого газа и воды под действием солнечного света. Зная о воздушном питании растений, мы можем теперь поговорить еще об одном секрете расположения листьев.</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3C36F9-20FF-4948-B9CB-4A638511C903}" type="slidenum">
              <a:rPr lang="ru-RU"/>
              <a:pPr/>
              <a:t>12</a:t>
            </a:fld>
            <a:endParaRPr lang="ru-RU"/>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228600" indent="-228600"/>
            <a:r>
              <a:rPr lang="ru-RU"/>
              <a:t>Даже поздней осенью и зимой, когда все листья с деревьев и кустарников облетели, на голых ветвях остаются почки. Они зимуют, стойко перенося морозы, дожди и снегопады. Как им это удается? Почему дерево не расстается с ними даже на зиму? </a:t>
            </a:r>
          </a:p>
          <a:p>
            <a:pPr marL="228600" indent="-228600"/>
            <a:r>
              <a:rPr lang="ru-RU"/>
              <a:t>Обрати внимание на то, что веточки разных деревьев и кустарников совсем не похожи, даже когда на них нет листьев. Их можно без особого труда отличить друг от друга по форме, цвету и расположению почек.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74EDE0-664F-4978-B3A9-A10671F7872E}" type="slidenum">
              <a:rPr lang="ru-RU"/>
              <a:pPr/>
              <a:t>13</a:t>
            </a:fld>
            <a:endParaRPr lang="ru-R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marL="228600" indent="-228600"/>
            <a:r>
              <a:rPr lang="ru-RU"/>
              <a:t>Что же такое почка?</a:t>
            </a:r>
          </a:p>
          <a:p>
            <a:pPr marL="228600" indent="-228600">
              <a:buFontTx/>
              <a:buAutoNum type="arabicPeriod"/>
            </a:pPr>
            <a:r>
              <a:rPr lang="ru-RU"/>
              <a:t> Почка растения - это зачаточный побег.</a:t>
            </a:r>
          </a:p>
          <a:p>
            <a:pPr marL="228600" indent="-228600"/>
            <a:r>
              <a:rPr lang="ru-RU"/>
              <a:t>Давай сначала рассмотрим внешнее строение почек разных растений. Начнем с деревьев и кустарников. Зимующие почки деревьев и кустарников хорошо защищены плотными почечными чешуями.</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C2424-A639-454A-8824-9A5FC4B213DF}" type="slidenum">
              <a:rPr lang="ru-RU"/>
              <a:pPr/>
              <a:t>14</a:t>
            </a:fld>
            <a:endParaRPr lang="ru-RU"/>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marL="228600" indent="-228600"/>
            <a:r>
              <a:rPr lang="ru-RU"/>
              <a:t>Почки деревьев и кустарников покрыты плотными чешуйками, надежно предохраняющими внутреннюю часть. Почечные чешуи разных видов растений имеют различную форму и окраску. Посмотри!</a:t>
            </a:r>
          </a:p>
          <a:p>
            <a:pPr marL="228600" indent="-228600"/>
            <a:r>
              <a:rPr lang="ru-RU"/>
              <a:t>Например, у почек тополя они желтоватые, гладкие и пропитаны смолой. Сама почка вытянута и заострена на верхушке.</a:t>
            </a:r>
          </a:p>
          <a:p>
            <a:pPr marL="228600" indent="-228600">
              <a:buFontTx/>
              <a:buAutoNum type="arabicPeriod"/>
            </a:pPr>
            <a:r>
              <a:rPr lang="ru-RU"/>
              <a:t> На ветках липы почки небольшие, округлые. У них красновато-коричневые гладкие чешуйки.</a:t>
            </a:r>
          </a:p>
          <a:p>
            <a:pPr marL="228600" indent="-228600">
              <a:buFontTx/>
              <a:buAutoNum type="arabicPeriod"/>
            </a:pPr>
            <a:r>
              <a:rPr lang="ru-RU"/>
              <a:t> Почки рябины трудно спутать с другими. Их чешуйки покрыты легким серовато-серебристым пушком.</a:t>
            </a:r>
          </a:p>
          <a:p>
            <a:pPr marL="228600" indent="-228600">
              <a:buFontTx/>
              <a:buAutoNum type="arabicPeriod"/>
            </a:pPr>
            <a:r>
              <a:rPr lang="ru-RU"/>
              <a:t> А вот ветка осины. На ней все почки находятся у верхушки. Они крупные и "растопырены" во все стороны.</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7EDDE-BA51-4FD1-8B2C-557877A25465}" type="slidenum">
              <a:rPr lang="ru-RU"/>
              <a:pPr/>
              <a:t>15</a:t>
            </a:fld>
            <a:endParaRPr lang="ru-RU"/>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marL="228600" indent="-228600"/>
            <a:r>
              <a:rPr lang="ru-RU"/>
              <a:t>Есть ли почки у травянистых растений? Конечно. У однолетних трав и цветов все почки образуются и распускаются в течение одного года.</a:t>
            </a:r>
          </a:p>
          <a:p>
            <a:pPr marL="228600" indent="-228600">
              <a:buFontTx/>
              <a:buAutoNum type="arabicPeriod"/>
            </a:pPr>
            <a:r>
              <a:rPr lang="ru-RU"/>
              <a:t> У многолетних почки зимуют под землей или на самых нижних наземных частях стебля. Так они могут переждать морозы, спрятавшись под снегом. Почки этих растений не имеют такой "брони", как их собратья на деревьях. Их чешуи гораздо тоньше. Они могут быть светло-зелеными, розовато-сиреневыми или почти белыми. У однолетних трав почки часто вообще не имеют чешуи.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E9F4B-CFED-4E8B-A6B2-0A5C353D5707}" type="slidenum">
              <a:rPr lang="ru-RU"/>
              <a:pPr/>
              <a:t>16</a:t>
            </a:fld>
            <a:endParaRPr lang="ru-RU"/>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marL="228600" indent="-228600"/>
            <a:r>
              <a:rPr lang="ru-RU">
                <a:sym typeface="Wingdings 2" pitchFamily="18" charset="2"/>
              </a:rPr>
              <a:t>Расположение почек на стебле такое же, как и у листьев данного растения. Оно тоже может быть очередным, супротивным или мутовчатым.</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D4013-4051-4CB9-93D3-61B25BFFB229}" type="slidenum">
              <a:rPr lang="ru-RU"/>
              <a:pPr/>
              <a:t>17</a:t>
            </a:fld>
            <a:endParaRPr lang="ru-RU"/>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ru-RU"/>
              <a:t>Некоторые почки многолетних зимующих растений могут просто-напросто проспать несколько зим и лет. Такие почки и называют спящими. Нет-нет! Спящие почки не погибают. Они просто спят и разбудить их может только что-то очень важное. Например, такие почки на нижней части ствола просыпаются после того, как дерево спилили и остался один только пень. Тем почкам, которые "спали" на пне, приходится проснуться. Тебе, может быть, даже приходилось видеть, как на боках такого пня начинают расти молодые побеги – пневая поросль.</a:t>
            </a:r>
          </a:p>
          <a:p>
            <a:r>
              <a:rPr lang="ru-RU"/>
              <a:t>На старых, прекративших свой рост частях растений расположены спящие почки. Они, просыпаясь, обеспечивают рост растения в случае, если его основная надземная часть повреждена.</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6886F-55E6-4A48-B126-28AEFA8D695C}" type="slidenum">
              <a:rPr lang="ru-RU"/>
              <a:pPr/>
              <a:t>18</a:t>
            </a:fld>
            <a:endParaRPr lang="ru-RU"/>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228600" indent="-228600"/>
            <a:r>
              <a:rPr lang="ru-RU"/>
              <a:t>Засмотрелись мы с тобой на разные кустики и веточки, да так, что забыли заглянуть внутрь самой почки. А ведь там нас тоже ждет много интересного.</a:t>
            </a:r>
          </a:p>
          <a:p>
            <a:pPr marL="228600" indent="-228600">
              <a:buFontTx/>
              <a:buAutoNum type="arabicPeriod"/>
            </a:pPr>
            <a:r>
              <a:rPr lang="ru-RU"/>
              <a:t> Вегетативные</a:t>
            </a:r>
            <a:r>
              <a:rPr lang="ru-RU">
                <a:sym typeface="Wingdings 2" pitchFamily="18" charset="2"/>
              </a:rPr>
              <a:t> почки – это п</a:t>
            </a:r>
            <a:r>
              <a:rPr lang="ru-RU"/>
              <a:t>очки, благодаря развитию которых происходит ветвление и рост побега в длину.</a:t>
            </a:r>
          </a:p>
          <a:p>
            <a:pPr marL="228600" indent="-228600">
              <a:buFontTx/>
              <a:buAutoNum type="arabicPeriod"/>
            </a:pPr>
            <a:r>
              <a:rPr lang="ru-RU"/>
              <a:t> Цветочные почки – это почки, из которых развиваются цветки.</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4D2F67-5364-42E7-9655-09483E2EE2E3}" type="slidenum">
              <a:rPr lang="ru-RU"/>
              <a:pPr/>
              <a:t>19</a:t>
            </a:fld>
            <a:endParaRPr lang="ru-RU"/>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pPr marL="228600" indent="-228600">
              <a:buClr>
                <a:srgbClr val="FF6600"/>
              </a:buClr>
            </a:pPr>
            <a:r>
              <a:rPr lang="ru-RU"/>
              <a:t>Аккуратно разрезаем почку вдоль. Теперь осторожно откроем обе половинки. Что мы видим? Какая-то маленькая капустка! Это и есть зачаточный побег со всеми своими листочками и почками. Давай рассмотрим все, что здесь есть.</a:t>
            </a:r>
          </a:p>
          <a:p>
            <a:pPr marL="228600" indent="-228600">
              <a:buClr>
                <a:srgbClr val="FF6600"/>
              </a:buClr>
              <a:buFontTx/>
              <a:buAutoNum type="arabicPeriod"/>
            </a:pPr>
            <a:r>
              <a:rPr lang="ru-RU"/>
              <a:t>Смотри, вот темные плотные почечные чешуи-защитники.</a:t>
            </a:r>
          </a:p>
          <a:p>
            <a:pPr marL="228600" indent="-228600">
              <a:buClr>
                <a:srgbClr val="FF6600"/>
              </a:buClr>
              <a:buFontTx/>
              <a:buAutoNum type="arabicPeriod"/>
            </a:pPr>
            <a:r>
              <a:rPr lang="ru-RU"/>
              <a:t>Под ними, плотно прилегая друг к другу, спрятались маленькие нежные зачаточные листочки.</a:t>
            </a:r>
          </a:p>
          <a:p>
            <a:pPr marL="228600" indent="-228600">
              <a:buClr>
                <a:srgbClr val="FF6600"/>
              </a:buClr>
              <a:buFontTx/>
              <a:buAutoNum type="arabicPeriod"/>
            </a:pPr>
            <a:r>
              <a:rPr lang="ru-RU">
                <a:sym typeface="Wingdings 2" pitchFamily="18" charset="2"/>
              </a:rPr>
              <a:t>Почечные чешуи и листочки прикрепляются к зачаточному стеблю.</a:t>
            </a:r>
          </a:p>
          <a:p>
            <a:pPr marL="228600" indent="-228600">
              <a:buClr>
                <a:srgbClr val="FF6600"/>
              </a:buClr>
              <a:buFontTx/>
              <a:buAutoNum type="arabicPeriod"/>
            </a:pPr>
            <a:r>
              <a:rPr lang="ru-RU">
                <a:sym typeface="Wingdings 2" pitchFamily="18" charset="2"/>
              </a:rPr>
              <a:t>На верхушке стебля и между зачаточными листочками спрятались едва заметные зачаточные почки – верхушечная и боковые.</a:t>
            </a:r>
          </a:p>
          <a:p>
            <a:pPr marL="228600" indent="-228600">
              <a:buClr>
                <a:srgbClr val="FF6600"/>
              </a:buClr>
            </a:pPr>
            <a:r>
              <a:rPr lang="ru-RU">
                <a:sym typeface="Wingdings 2" pitchFamily="18" charset="2"/>
              </a:rPr>
              <a:t>И правда, получается побег: есть стебель, почки, листья. Только этому побегу еще придется много потрудиться, чтобы из зачаточного превратиться в настоящий! </a:t>
            </a:r>
          </a:p>
          <a:p>
            <a:pPr marL="228600" indent="-228600">
              <a:buClr>
                <a:srgbClr val="FF6600"/>
              </a:buClr>
            </a:pPr>
            <a:r>
              <a:rPr lang="ru-RU">
                <a:sym typeface="Wingdings 2" pitchFamily="18" charset="2"/>
              </a:rPr>
              <a:t>Итак, почка содержит зачаточный стебель, зачаточные листья и зачаточные почки.</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32AE71-2D21-44D3-9EA6-AF47F9F5975A}" type="slidenum">
              <a:rPr lang="ru-RU"/>
              <a:pPr/>
              <a:t>20</a:t>
            </a:fld>
            <a:endParaRPr lang="ru-RU"/>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marL="228600" indent="-228600"/>
            <a:r>
              <a:rPr lang="ru-RU">
                <a:sym typeface="Wingdings 2" pitchFamily="18" charset="2"/>
              </a:rPr>
              <a:t>Может быть, тебе когда-нибудь приходилось обращать внимание на то, что на одной и той же ветке могут быть почки разной формы –  округлые и вытянутые? Та, которую мы разрезали, была с заостренной верхушкой. А теперь возьмем почку покрупнее, более округлую и проделаем с ней ту же операцию.</a:t>
            </a:r>
          </a:p>
          <a:p>
            <a:pPr marL="228600" indent="-228600">
              <a:buFontTx/>
              <a:buAutoNum type="arabicPeriod"/>
            </a:pPr>
            <a:r>
              <a:rPr lang="ru-RU">
                <a:sym typeface="Wingdings 2" pitchFamily="18" charset="2"/>
              </a:rPr>
              <a:t>Что это? В этой почке между зачаточными листьями спрятался комочек из мелких-мелких зеленых бусинок. Да эти бусинки не просто в комочек собрались – они аккуратно расселись на крошечных веточках. Ну конечно! Это зачаточные цветки.</a:t>
            </a:r>
          </a:p>
          <a:p>
            <a:pPr marL="228600" indent="-228600">
              <a:buFontTx/>
              <a:buAutoNum type="arabicPeriod"/>
            </a:pPr>
            <a:r>
              <a:rPr lang="ru-RU">
                <a:sym typeface="Wingdings 2" pitchFamily="18" charset="2"/>
              </a:rPr>
              <a:t> Кроме них, в почке есть: почечные чешуи, зачаточные листочки, стебель и почка.</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B71C1-7E7E-4656-932F-A76C98889DEB}" type="slidenum">
              <a:rPr lang="ru-RU"/>
              <a:pPr/>
              <a:t>3</a:t>
            </a:fld>
            <a:endParaRPr lang="ru-RU"/>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pPr marL="228600" indent="-228600"/>
            <a:r>
              <a:rPr lang="ru-RU"/>
              <a:t>Побеги подразделяют на два типа:</a:t>
            </a:r>
          </a:p>
          <a:p>
            <a:pPr marL="228600" indent="-228600">
              <a:buFontTx/>
              <a:buAutoNum type="arabicParenR"/>
            </a:pPr>
            <a:r>
              <a:rPr lang="ru-RU"/>
              <a:t> вегетативные,</a:t>
            </a:r>
          </a:p>
          <a:p>
            <a:pPr marL="228600" indent="-228600">
              <a:buFontTx/>
              <a:buAutoNum type="arabicParenR"/>
            </a:pPr>
            <a:r>
              <a:rPr lang="ru-RU">
                <a:cs typeface="Arial" charset="0"/>
                <a:sym typeface="Wingdings 2" pitchFamily="18" charset="2"/>
              </a:rPr>
              <a:t> </a:t>
            </a:r>
            <a:r>
              <a:rPr lang="ru-RU"/>
              <a:t>цветоносные.</a:t>
            </a:r>
          </a:p>
          <a:p>
            <a:pPr marL="228600" indent="-228600"/>
            <a:r>
              <a:rPr lang="ru-RU"/>
              <a:t>На цветоносном побеге из почек развиваются цветки, а на вегетативном – листья и стебли.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39C106-A525-4393-BB67-B96ECD7BB4BF}" type="slidenum">
              <a:rPr lang="ru-RU"/>
              <a:pPr/>
              <a:t>4</a:t>
            </a:fld>
            <a:endParaRPr lang="ru-RU"/>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pPr marL="228600" indent="-228600"/>
            <a:r>
              <a:rPr lang="ru-RU"/>
              <a:t>Для того чтобы подробно изучить строение вегетативного побега, рассмотрим веточку тополя без листьев. Видишь на ней почки? Эти почки расположены по всему стеблю,</a:t>
            </a:r>
          </a:p>
          <a:p>
            <a:pPr marL="228600" indent="-228600"/>
            <a:r>
              <a:rPr lang="ru-RU"/>
              <a:t>а одна украшает самую верхушку, как наконечник – новогоднюю елку. Это верхушечная почка.</a:t>
            </a:r>
          </a:p>
          <a:p>
            <a:pPr marL="228600" indent="-228600"/>
            <a:r>
              <a:rPr lang="ru-RU"/>
              <a:t>Те почки, что разбрелись по стеблю, называются боковыми.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5DF75-EE8C-45BA-9807-598F6321D60E}" type="slidenum">
              <a:rPr lang="ru-RU"/>
              <a:pPr/>
              <a:t>5</a:t>
            </a:fld>
            <a:endParaRPr lang="ru-RU"/>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marL="228600" indent="-228600"/>
            <a:r>
              <a:rPr lang="ru-RU"/>
              <a:t>А теперь взгляни на ту веточку, которую мы уже рассматривали, но до того, как осенью с нее опали листья. Ведь твой компьютер позволяет творить и такие чудеса!</a:t>
            </a:r>
          </a:p>
          <a:p>
            <a:pPr marL="228600" indent="-228600">
              <a:buFontTx/>
              <a:buAutoNum type="arabicPeriod"/>
            </a:pPr>
            <a:r>
              <a:rPr lang="ru-RU"/>
              <a:t> Видишь, почки находятся между стеблем и основанием листа? Это место называется пазухой листа, а почки – боковыми или пазушными.</a:t>
            </a:r>
          </a:p>
          <a:p>
            <a:pPr marL="228600" indent="-228600">
              <a:buFontTx/>
              <a:buAutoNum type="arabicPeriod"/>
            </a:pPr>
            <a:r>
              <a:rPr lang="ru-RU"/>
              <a:t> А знаешь ли ты, что на побеге есть узлы, которые никто не завязывал? Оказывается, узлом называется то место стебля, от которого отходят лист и пазушная почка.</a:t>
            </a:r>
          </a:p>
          <a:p>
            <a:pPr marL="228600" indent="-228600">
              <a:buFontTx/>
              <a:buAutoNum type="arabicPeriod"/>
            </a:pPr>
            <a:r>
              <a:rPr lang="ru-RU"/>
              <a:t> Расстояние от одного узла до другого называется междоузлием.</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7D4580-207B-4FEE-BAC8-C63C4EDCD28D}" type="slidenum">
              <a:rPr lang="ru-RU"/>
              <a:pPr/>
              <a:t>6</a:t>
            </a:fld>
            <a:endParaRPr lang="ru-RU"/>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pPr marL="228600" indent="-228600"/>
            <a:r>
              <a:rPr lang="ru-RU"/>
              <a:t>Побеги растений могут иметь разную длину междоузлий.</a:t>
            </a:r>
          </a:p>
          <a:p>
            <a:pPr marL="228600" indent="-228600"/>
            <a:r>
              <a:rPr lang="ru-RU"/>
              <a:t>Так, у подорожника или одуванчика междоузлия настолько малы, что практически неразличимы, а вот у бамбука они могут достигать десятков сантиметров.</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E75271-5234-451C-B2C5-3C14381407F1}" type="slidenum">
              <a:rPr lang="ru-RU"/>
              <a:pPr/>
              <a:t>7</a:t>
            </a:fld>
            <a:endParaRPr lang="ru-RU"/>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pPr marL="228600" indent="-228600"/>
            <a:r>
              <a:rPr lang="ru-RU"/>
              <a:t>Побеги разных видов растений отличаются друг от друга не только по длине междоузлий. Расположение на стебле листьев тоже может быть различным. Листорасположение – это порядок расположения листьев на стебле. Различают три основных типа расположения листьев на стебле:</a:t>
            </a:r>
          </a:p>
          <a:p>
            <a:pPr marL="228600" indent="-228600">
              <a:buFontTx/>
              <a:buAutoNum type="arabicParenR"/>
            </a:pPr>
            <a:r>
              <a:rPr lang="ru-RU"/>
              <a:t> очередное </a:t>
            </a:r>
            <a:r>
              <a:rPr lang="ru-RU">
                <a:sym typeface="Wingdings 2" pitchFamily="18" charset="2"/>
              </a:rPr>
              <a:t>— от каждого узла стебля отходит один лист</a:t>
            </a:r>
            <a:r>
              <a:rPr lang="ru-RU"/>
              <a:t>,</a:t>
            </a:r>
          </a:p>
          <a:p>
            <a:pPr marL="228600" indent="-228600">
              <a:buFontTx/>
              <a:buAutoNum type="arabicParenR"/>
            </a:pPr>
            <a:r>
              <a:rPr lang="ru-RU"/>
              <a:t> супротивное </a:t>
            </a:r>
            <a:r>
              <a:rPr lang="ru-RU">
                <a:sym typeface="Wingdings 2" pitchFamily="18" charset="2"/>
              </a:rPr>
              <a:t>— два листа находятся друг против друга</a:t>
            </a:r>
            <a:r>
              <a:rPr lang="ru-RU"/>
              <a:t>,</a:t>
            </a:r>
          </a:p>
          <a:p>
            <a:pPr marL="228600" indent="-228600">
              <a:buFontTx/>
              <a:buAutoNum type="arabicParenR"/>
            </a:pPr>
            <a:r>
              <a:rPr lang="ru-RU"/>
              <a:t> мутовчатое</a:t>
            </a:r>
            <a:r>
              <a:rPr lang="ru-RU">
                <a:sym typeface="Wingdings 2" pitchFamily="18" charset="2"/>
              </a:rPr>
              <a:t> — листьев три и более, они кольцом окружают стебель</a:t>
            </a:r>
            <a:r>
              <a:rPr lang="ru-RU"/>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AD3758-3ED1-4405-B1B1-704463EA31BF}" type="slidenum">
              <a:rPr lang="ru-RU"/>
              <a:pPr/>
              <a:t>8</a:t>
            </a:fld>
            <a:endParaRPr lang="ru-RU"/>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marL="228600" indent="-228600"/>
            <a:r>
              <a:rPr lang="ru-RU"/>
              <a:t>Смотри: вот побег, у которого на каждом узле крепится только один лист. Такие побеги можно увидеть у подсолнечника, шиповника, дуба, липы, традесканции, берёзы и других растений. Такое расположение листьев на побеге называют очередным.</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A73A9-82D5-4B3A-9532-1E907B970717}" type="slidenum">
              <a:rPr lang="ru-RU"/>
              <a:pPr/>
              <a:t>9</a:t>
            </a:fld>
            <a:endParaRPr lang="ru-RU"/>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marL="228600" indent="-228600"/>
            <a:r>
              <a:rPr lang="ru-RU"/>
              <a:t>Есть растения, у которых от узла отходят два листа, расположенные друг против друга. Такое листорасположение называется супротивным. Его мы увидим у ясеня, сирени, клена, крапивы, кофейного дерева, фуксии.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82CDA3-271A-4A4B-93C6-CAE8F2703404}" type="slidenum">
              <a:rPr lang="ru-RU"/>
              <a:pPr/>
              <a:t>10</a:t>
            </a:fld>
            <a:endParaRPr lang="ru-RU"/>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marL="228600" indent="-228600"/>
            <a:r>
              <a:rPr lang="ru-RU"/>
              <a:t>А бывает и так, что на одном междоузлии, дружно обхватив стебель, сидит целая семейка листьев. В таком случае говорят, что листья образуют мутовку, а листорасположение называют мутовчатым. В мутовке может быть 4 листа, как у лесного растения вороний глаз, а может быть и больше. Такие мутовки встречаются у элодеи – водного растения, которое многие держат в домашнем аквариуме.</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970620B-D4B7-48E2-BD1C-EAF0F44B0F2E}" type="datetime1">
              <a:rPr lang="ru-RU"/>
              <a:pPr>
                <a:defRPr/>
              </a:pPr>
              <a:t>15.11.2011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A2C9C53-3A6F-46D4-A476-28735D2A4E8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741BAE4-7CDE-4964-8B05-44672B228945}" type="datetime1">
              <a:rPr lang="ru-RU"/>
              <a:pPr>
                <a:defRPr/>
              </a:pPr>
              <a:t>15.11.2011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430F5B-7915-47FE-B64D-D8A9655B52C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256450F-B6C8-4B34-9A6D-2720C9E79FD3}" type="datetime1">
              <a:rPr lang="ru-RU"/>
              <a:pPr>
                <a:defRPr/>
              </a:pPr>
              <a:t>15.11.2011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1FD37D-32A8-4AD5-A690-4E37CDD1E00A}"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a:xfrm>
            <a:off x="7010400" y="6381750"/>
            <a:ext cx="2133600" cy="476250"/>
          </a:xfrm>
        </p:spPr>
        <p:txBody>
          <a:bodyPr/>
          <a:lstStyle>
            <a:lvl1pPr>
              <a:defRPr/>
            </a:lvl1pPr>
          </a:lstStyle>
          <a:p>
            <a:fld id="{8EEFEFB6-F906-4485-8C91-B3BF9682144C}"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228600" y="1600200"/>
            <a:ext cx="8686800" cy="234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28600" y="4102100"/>
            <a:ext cx="8686800" cy="2351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омер слайда 4"/>
          <p:cNvSpPr>
            <a:spLocks noGrp="1"/>
          </p:cNvSpPr>
          <p:nvPr>
            <p:ph type="sldNum" sz="quarter" idx="10"/>
          </p:nvPr>
        </p:nvSpPr>
        <p:spPr>
          <a:xfrm>
            <a:off x="7010400" y="6381750"/>
            <a:ext cx="2133600" cy="476250"/>
          </a:xfrm>
        </p:spPr>
        <p:txBody>
          <a:bodyPr/>
          <a:lstStyle>
            <a:lvl1pPr>
              <a:defRPr/>
            </a:lvl1pPr>
          </a:lstStyle>
          <a:p>
            <a:fld id="{4185908C-FB06-4328-9E23-409F3EBC054E}" type="slidenum">
              <a:rPr lang="ru-RU"/>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0"/>
          </p:nvPr>
        </p:nvSpPr>
        <p:spPr>
          <a:xfrm>
            <a:off x="7010400" y="6381750"/>
            <a:ext cx="2133600" cy="476250"/>
          </a:xfrm>
        </p:spPr>
        <p:txBody>
          <a:bodyPr/>
          <a:lstStyle>
            <a:lvl1pPr>
              <a:defRPr/>
            </a:lvl1pPr>
          </a:lstStyle>
          <a:p>
            <a:fld id="{10B3ADA7-A74A-48C0-8532-8A72A3CB9C2E}" type="slidenum">
              <a:rPr lang="ru-RU"/>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228600" y="1600200"/>
            <a:ext cx="4267200" cy="234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267200" cy="23495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228600" y="4102100"/>
            <a:ext cx="8686800" cy="2351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омер слайда 5"/>
          <p:cNvSpPr>
            <a:spLocks noGrp="1"/>
          </p:cNvSpPr>
          <p:nvPr>
            <p:ph type="sldNum" sz="quarter" idx="10"/>
          </p:nvPr>
        </p:nvSpPr>
        <p:spPr>
          <a:xfrm>
            <a:off x="7010400" y="6381750"/>
            <a:ext cx="2133600" cy="476250"/>
          </a:xfrm>
        </p:spPr>
        <p:txBody>
          <a:bodyPr/>
          <a:lstStyle>
            <a:lvl1pPr>
              <a:defRPr/>
            </a:lvl1pPr>
          </a:lstStyle>
          <a:p>
            <a:fld id="{350B60E8-ACF2-45C0-809A-F08E63FB2314}"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6EE24D-30AE-42F4-9399-F8DB33822A32}" type="datetime1">
              <a:rPr lang="ru-RU"/>
              <a:pPr>
                <a:defRPr/>
              </a:pPr>
              <a:t>15.11.2011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C20CC8-F940-4576-A40A-0FFC059A60A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6DF5DCB-0925-442E-A7DE-1312689B1A20}" type="datetime1">
              <a:rPr lang="ru-RU"/>
              <a:pPr>
                <a:defRPr/>
              </a:pPr>
              <a:t>15.11.2011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53A0C4D-7513-476C-ABC0-9CD2272753A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E954A74-C8AC-419E-BBF2-9A7990F0434F}" type="datetime1">
              <a:rPr lang="ru-RU"/>
              <a:pPr>
                <a:defRPr/>
              </a:pPr>
              <a:t>15.11.2011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83DF3F-3187-427B-B66F-895ACDDCBD77}"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C82E3584-8BFA-4832-A685-54CCA403DE21}" type="datetime1">
              <a:rPr lang="ru-RU"/>
              <a:pPr>
                <a:defRPr/>
              </a:pPr>
              <a:t>15.11.2011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4D2AE8F-5E94-460E-B56A-DFE62605E5F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5A7681F-676C-4E65-A714-CE90C47D447E}" type="datetime1">
              <a:rPr lang="ru-RU"/>
              <a:pPr>
                <a:defRPr/>
              </a:pPr>
              <a:t>15.11.2011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D950A46-26E5-4EB0-AD0D-01DADC2C3C1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5B73AFE-5FCE-46A6-9BEB-F5F7E20C595E}" type="datetime1">
              <a:rPr lang="ru-RU"/>
              <a:pPr>
                <a:defRPr/>
              </a:pPr>
              <a:t>15.11.2011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6F277F3-BCC7-4B4D-B937-83A181012B4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F27AB16-C088-4206-99C4-5BEC7593CB17}" type="datetime1">
              <a:rPr lang="ru-RU"/>
              <a:pPr>
                <a:defRPr/>
              </a:pPr>
              <a:t>15.11.2011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CAECA03-9495-424B-876B-719F2F9421C3}"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F0F339-8E69-4038-B6E3-26047D8DA6FB}" type="datetime1">
              <a:rPr lang="ru-RU"/>
              <a:pPr>
                <a:defRPr/>
              </a:pPr>
              <a:t>15.11.2011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ECEC42D-5779-4578-947E-659B6950B46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4000"/>
            <a:lum/>
          </a:blip>
          <a:srcRect/>
          <a:stretch>
            <a:fillRect l="-1000" r="-1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130EAA5-0B5A-40A9-9F23-4C9CECD15097}" type="datetime1">
              <a:rPr lang="ru-RU"/>
              <a:pPr>
                <a:defRPr/>
              </a:pPr>
              <a:t>15.11.2011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4401332-2F59-4CB7-9DF4-7B6381F1A1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571472" y="714356"/>
            <a:ext cx="7772400" cy="1470025"/>
          </a:xfrm>
        </p:spPr>
        <p:txBody>
          <a:bodyPr/>
          <a:lstStyle/>
          <a:p>
            <a:r>
              <a:rPr lang="ru-RU" sz="3600" b="1" i="1" dirty="0" smtClean="0">
                <a:latin typeface="Times New Roman" pitchFamily="18" charset="0"/>
                <a:cs typeface="Times New Roman" pitchFamily="18" charset="0"/>
              </a:rPr>
              <a:t>ПОБЕГ  И  ПОЧКА: СТРОЕНИЕ, ЗНАЧЕНИЕ  И  РАЗНООБРАЗИЕ</a:t>
            </a:r>
            <a:endParaRPr lang="ru-RU" sz="3600" b="1" i="1" dirty="0" smtClean="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14480" y="5715016"/>
            <a:ext cx="6900866" cy="857256"/>
          </a:xfrm>
        </p:spPr>
        <p:txBody>
          <a:bodyPr rtlCol="0">
            <a:normAutofit/>
          </a:bodyPr>
          <a:lstStyle/>
          <a:p>
            <a:pPr fontAlgn="auto">
              <a:spcAft>
                <a:spcPts val="0"/>
              </a:spcAft>
              <a:defRPr/>
            </a:pPr>
            <a:r>
              <a:rPr lang="ru-RU" sz="2200" i="1" dirty="0" smtClean="0">
                <a:ln w="28575">
                  <a:solidFill>
                    <a:schemeClr val="tx1"/>
                  </a:solidFill>
                </a:ln>
                <a:solidFill>
                  <a:srgbClr val="FF0000"/>
                </a:solidFill>
                <a:latin typeface="Times New Roman" pitchFamily="18" charset="0"/>
                <a:cs typeface="Times New Roman" pitchFamily="18" charset="0"/>
              </a:rPr>
              <a:t>Презентацию подготовила учитель биологии МБОУ ООШ пос.Тельмана </a:t>
            </a:r>
            <a:r>
              <a:rPr lang="ru-RU" sz="2200" i="1" dirty="0" err="1" smtClean="0">
                <a:ln w="28575">
                  <a:solidFill>
                    <a:schemeClr val="tx1"/>
                  </a:solidFill>
                </a:ln>
                <a:solidFill>
                  <a:srgbClr val="FF0000"/>
                </a:solidFill>
                <a:latin typeface="Times New Roman" pitchFamily="18" charset="0"/>
                <a:cs typeface="Times New Roman" pitchFamily="18" charset="0"/>
              </a:rPr>
              <a:t>Стефутина</a:t>
            </a:r>
            <a:r>
              <a:rPr lang="ru-RU" sz="2200" i="1" dirty="0" smtClean="0">
                <a:ln w="28575">
                  <a:solidFill>
                    <a:schemeClr val="tx1"/>
                  </a:solidFill>
                </a:ln>
                <a:solidFill>
                  <a:srgbClr val="FF0000"/>
                </a:solidFill>
                <a:latin typeface="Times New Roman" pitchFamily="18" charset="0"/>
                <a:cs typeface="Times New Roman" pitchFamily="18" charset="0"/>
              </a:rPr>
              <a:t> Ирина Викторовна </a:t>
            </a:r>
          </a:p>
          <a:p>
            <a:pPr fontAlgn="auto">
              <a:spcAft>
                <a:spcPts val="0"/>
              </a:spcAft>
              <a:buFont typeface="Arial" pitchFamily="34" charset="0"/>
              <a:buNone/>
              <a:defRPr/>
            </a:pPr>
            <a:endParaRPr lang="ru-RU" dirty="0" smtClean="0"/>
          </a:p>
        </p:txBody>
      </p:sp>
      <p:sp>
        <p:nvSpPr>
          <p:cNvPr id="4" name="Скругленный прямоугольник 3"/>
          <p:cNvSpPr/>
          <p:nvPr/>
        </p:nvSpPr>
        <p:spPr>
          <a:xfrm>
            <a:off x="142875" y="142875"/>
            <a:ext cx="8786813" cy="6429375"/>
          </a:xfrm>
          <a:prstGeom prst="roundRect">
            <a:avLst/>
          </a:prstGeom>
          <a:noFill/>
          <a:ln w="123825"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ru-RU" sz="4000"/>
              <a:t>Мутовчатое листорасположение</a:t>
            </a:r>
          </a:p>
        </p:txBody>
      </p:sp>
      <p:sp>
        <p:nvSpPr>
          <p:cNvPr id="24579" name="Rectangle 3"/>
          <p:cNvSpPr>
            <a:spLocks noGrp="1" noChangeArrowheads="1"/>
          </p:cNvSpPr>
          <p:nvPr>
            <p:ph type="body" sz="half" idx="3"/>
          </p:nvPr>
        </p:nvSpPr>
        <p:spPr>
          <a:xfrm>
            <a:off x="457200" y="5411788"/>
            <a:ext cx="8229600" cy="1112837"/>
          </a:xfrm>
        </p:spPr>
        <p:txBody>
          <a:bodyPr/>
          <a:lstStyle/>
          <a:p>
            <a:pPr marL="0" indent="0"/>
            <a:r>
              <a:rPr lang="ru-RU" sz="2800"/>
              <a:t>Мутовчатое</a:t>
            </a:r>
            <a:r>
              <a:rPr lang="ru-RU" sz="2800">
                <a:sym typeface="Wingdings 2" pitchFamily="18" charset="2"/>
              </a:rPr>
              <a:t> </a:t>
            </a:r>
            <a:r>
              <a:rPr lang="ru-RU" sz="2800"/>
              <a:t>листорасположение </a:t>
            </a:r>
            <a:r>
              <a:rPr lang="ru-RU" sz="2800">
                <a:sym typeface="Wingdings 2" pitchFamily="18" charset="2"/>
              </a:rPr>
              <a:t>– листьев три и более, и они кольцом окружают стебель</a:t>
            </a:r>
            <a:r>
              <a:rPr lang="ru-RU" sz="2800"/>
              <a:t>.</a:t>
            </a:r>
          </a:p>
        </p:txBody>
      </p:sp>
      <p:pic>
        <p:nvPicPr>
          <p:cNvPr id="24580" name="Picture 4" descr="вороний глаз"/>
          <p:cNvPicPr>
            <a:picLocks noGrp="1" noChangeAspect="1" noChangeArrowheads="1"/>
          </p:cNvPicPr>
          <p:nvPr>
            <p:ph sz="quarter" idx="1"/>
          </p:nvPr>
        </p:nvPicPr>
        <p:blipFill>
          <a:blip r:embed="rId3"/>
          <a:srcRect l="4581"/>
          <a:stretch>
            <a:fillRect/>
          </a:stretch>
        </p:blipFill>
        <p:spPr>
          <a:xfrm>
            <a:off x="95250" y="1341438"/>
            <a:ext cx="4827588" cy="3959225"/>
          </a:xfrm>
          <a:noFill/>
          <a:ln/>
        </p:spPr>
      </p:pic>
      <p:pic>
        <p:nvPicPr>
          <p:cNvPr id="24581" name="Picture 5" descr="elodeya 1"/>
          <p:cNvPicPr>
            <a:picLocks noGrp="1" noChangeAspect="1" noChangeArrowheads="1"/>
          </p:cNvPicPr>
          <p:nvPr>
            <p:ph sz="quarter" idx="2"/>
          </p:nvPr>
        </p:nvPicPr>
        <p:blipFill>
          <a:blip r:embed="rId4"/>
          <a:srcRect/>
          <a:stretch>
            <a:fillRect/>
          </a:stretch>
        </p:blipFill>
        <p:spPr>
          <a:xfrm>
            <a:off x="5021263" y="1341438"/>
            <a:ext cx="4027487" cy="39592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2000"/>
                                        <p:tgtEl>
                                          <p:spTgt spid="2458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fade">
                                      <p:cBhvr>
                                        <p:cTn id="11" dur="2000"/>
                                        <p:tgtEl>
                                          <p:spTgt spid="24581"/>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4579">
                                            <p:txEl>
                                              <p:pRg st="0" end="0"/>
                                            </p:txEl>
                                          </p:spTgt>
                                        </p:tgtEl>
                                        <p:attrNameLst>
                                          <p:attrName>style.visibility</p:attrName>
                                        </p:attrNameLst>
                                      </p:cBhvr>
                                      <p:to>
                                        <p:strVal val="visible"/>
                                      </p:to>
                                    </p:set>
                                    <p:animEffect transition="in" filter="wipe(left)">
                                      <p:cBhvr>
                                        <p:cTn id="15"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ru-RU" dirty="0" smtClean="0"/>
              <a:t>ФУНКЦИЯ ПОБЕГА – </a:t>
            </a:r>
            <a:br>
              <a:rPr lang="ru-RU" dirty="0" smtClean="0"/>
            </a:br>
            <a:r>
              <a:rPr lang="ru-RU" dirty="0" smtClean="0"/>
              <a:t>ВОЗДУШНОЕ ПИТАНИЕ РАСТЕНИЯ</a:t>
            </a:r>
            <a:endParaRPr lang="ru-RU" dirty="0"/>
          </a:p>
        </p:txBody>
      </p:sp>
      <p:pic>
        <p:nvPicPr>
          <p:cNvPr id="26627" name="Picture 3" descr="Урок 10 (10)"/>
          <p:cNvPicPr>
            <a:picLocks noGrp="1" noChangeAspect="1" noChangeArrowheads="1"/>
          </p:cNvPicPr>
          <p:nvPr>
            <p:ph idx="1"/>
          </p:nvPr>
        </p:nvPicPr>
        <p:blipFill>
          <a:blip r:embed="rId3"/>
          <a:srcRect/>
          <a:stretch>
            <a:fillRect/>
          </a:stretch>
        </p:blipFill>
        <p:spPr>
          <a:xfrm>
            <a:off x="2571736" y="1428736"/>
            <a:ext cx="4402334" cy="5000637"/>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dirty="0" smtClean="0"/>
              <a:t>КАК ПОЧКИ ВЫГЛЯДЯТ ЗИМОЙ</a:t>
            </a:r>
            <a:endParaRPr lang="ru-RU" dirty="0"/>
          </a:p>
        </p:txBody>
      </p:sp>
      <p:pic>
        <p:nvPicPr>
          <p:cNvPr id="8195" name="Picture 3" descr="ветка 1"/>
          <p:cNvPicPr>
            <a:picLocks noChangeAspect="1" noChangeArrowheads="1"/>
          </p:cNvPicPr>
          <p:nvPr/>
        </p:nvPicPr>
        <p:blipFill>
          <a:blip r:embed="rId3"/>
          <a:srcRect/>
          <a:stretch>
            <a:fillRect/>
          </a:stretch>
        </p:blipFill>
        <p:spPr bwMode="auto">
          <a:xfrm>
            <a:off x="1285875" y="1566863"/>
            <a:ext cx="779463" cy="4527550"/>
          </a:xfrm>
          <a:prstGeom prst="rect">
            <a:avLst/>
          </a:prstGeom>
          <a:noFill/>
        </p:spPr>
      </p:pic>
      <p:pic>
        <p:nvPicPr>
          <p:cNvPr id="8196" name="Picture 4" descr="ветка 2"/>
          <p:cNvPicPr>
            <a:picLocks noChangeAspect="1" noChangeArrowheads="1"/>
          </p:cNvPicPr>
          <p:nvPr/>
        </p:nvPicPr>
        <p:blipFill>
          <a:blip r:embed="rId4"/>
          <a:srcRect/>
          <a:stretch>
            <a:fillRect/>
          </a:stretch>
        </p:blipFill>
        <p:spPr bwMode="auto">
          <a:xfrm>
            <a:off x="3352800" y="1568450"/>
            <a:ext cx="1431925" cy="4527550"/>
          </a:xfrm>
          <a:prstGeom prst="rect">
            <a:avLst/>
          </a:prstGeom>
          <a:noFill/>
        </p:spPr>
      </p:pic>
      <p:pic>
        <p:nvPicPr>
          <p:cNvPr id="8197" name="Picture 5" descr="ветка 3"/>
          <p:cNvPicPr>
            <a:picLocks noChangeAspect="1" noChangeArrowheads="1"/>
          </p:cNvPicPr>
          <p:nvPr/>
        </p:nvPicPr>
        <p:blipFill>
          <a:blip r:embed="rId5"/>
          <a:srcRect/>
          <a:stretch>
            <a:fillRect/>
          </a:stretch>
        </p:blipFill>
        <p:spPr bwMode="auto">
          <a:xfrm>
            <a:off x="6073775" y="1568450"/>
            <a:ext cx="1784350" cy="45275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2000"/>
                                        <p:tgtEl>
                                          <p:spTgt spid="8196"/>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fade">
                                      <p:cBhvr>
                                        <p:cTn id="15" dur="2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a:t>Что же такое почка? </a:t>
            </a:r>
          </a:p>
        </p:txBody>
      </p:sp>
      <p:sp>
        <p:nvSpPr>
          <p:cNvPr id="10243" name="Rectangle 3"/>
          <p:cNvSpPr>
            <a:spLocks noGrp="1" noChangeArrowheads="1"/>
          </p:cNvSpPr>
          <p:nvPr>
            <p:ph type="body" sz="half" idx="3"/>
          </p:nvPr>
        </p:nvSpPr>
        <p:spPr>
          <a:xfrm>
            <a:off x="228600" y="5722938"/>
            <a:ext cx="8686800" cy="730250"/>
          </a:xfrm>
        </p:spPr>
        <p:txBody>
          <a:bodyPr/>
          <a:lstStyle/>
          <a:p>
            <a:r>
              <a:rPr lang="ru-RU" sz="2800"/>
              <a:t>Почка растения – это зачаточный побег.</a:t>
            </a:r>
          </a:p>
        </p:txBody>
      </p:sp>
      <p:pic>
        <p:nvPicPr>
          <p:cNvPr id="10244" name="Picture 4" descr="Вегетат (вн стр)"/>
          <p:cNvPicPr>
            <a:picLocks noGrp="1" noChangeAspect="1" noChangeArrowheads="1"/>
          </p:cNvPicPr>
          <p:nvPr>
            <p:ph sz="quarter" idx="1"/>
          </p:nvPr>
        </p:nvPicPr>
        <p:blipFill>
          <a:blip r:embed="rId3"/>
          <a:srcRect/>
          <a:stretch>
            <a:fillRect/>
          </a:stretch>
        </p:blipFill>
        <p:spPr>
          <a:xfrm>
            <a:off x="357188" y="1600200"/>
            <a:ext cx="3829050" cy="3608388"/>
          </a:xfrm>
          <a:solidFill>
            <a:schemeClr val="tx1"/>
          </a:solidFill>
          <a:ln>
            <a:solidFill>
              <a:schemeClr val="tx1"/>
            </a:solidFill>
          </a:ln>
        </p:spPr>
      </p:pic>
      <p:pic>
        <p:nvPicPr>
          <p:cNvPr id="10245" name="Picture 5" descr="Цвет (вн стр)"/>
          <p:cNvPicPr>
            <a:picLocks noGrp="1" noChangeAspect="1" noChangeArrowheads="1"/>
          </p:cNvPicPr>
          <p:nvPr>
            <p:ph sz="quarter" idx="2"/>
          </p:nvPr>
        </p:nvPicPr>
        <p:blipFill>
          <a:blip r:embed="rId4"/>
          <a:srcRect/>
          <a:stretch>
            <a:fillRect/>
          </a:stretch>
        </p:blipFill>
        <p:spPr>
          <a:xfrm>
            <a:off x="4400550" y="1600200"/>
            <a:ext cx="4333875" cy="3608388"/>
          </a:xfrm>
          <a:solidFill>
            <a:schemeClr val="tx1"/>
          </a:solid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2000"/>
                                        <p:tgtEl>
                                          <p:spTgt spid="1024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45"/>
                                        </p:tgtEl>
                                        <p:attrNameLst>
                                          <p:attrName>style.visibility</p:attrName>
                                        </p:attrNameLst>
                                      </p:cBhvr>
                                      <p:to>
                                        <p:strVal val="visible"/>
                                      </p:to>
                                    </p:set>
                                    <p:animEffect transition="in" filter="fade">
                                      <p:cBhvr>
                                        <p:cTn id="11" dur="2000"/>
                                        <p:tgtEl>
                                          <p:spTgt spid="1024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Effect transition="in" filter="wipe(left)">
                                      <p:cBhvr>
                                        <p:cTn id="16"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ChangeArrowheads="1"/>
          </p:cNvSpPr>
          <p:nvPr/>
        </p:nvSpPr>
        <p:spPr bwMode="auto">
          <a:xfrm>
            <a:off x="179388" y="1412875"/>
            <a:ext cx="8785225" cy="5111750"/>
          </a:xfrm>
          <a:prstGeom prst="rect">
            <a:avLst/>
          </a:prstGeom>
          <a:solidFill>
            <a:schemeClr val="tx1"/>
          </a:solidFill>
          <a:ln w="9525">
            <a:solidFill>
              <a:schemeClr val="tx1"/>
            </a:solidFill>
            <a:miter lim="800000"/>
            <a:headEnd/>
            <a:tailEnd/>
          </a:ln>
          <a:effectLst/>
        </p:spPr>
        <p:txBody>
          <a:bodyPr wrap="none" anchor="ctr"/>
          <a:lstStyle/>
          <a:p>
            <a:endParaRPr lang="ru-RU"/>
          </a:p>
        </p:txBody>
      </p:sp>
      <p:sp>
        <p:nvSpPr>
          <p:cNvPr id="12290" name="Rectangle 2"/>
          <p:cNvSpPr>
            <a:spLocks noGrp="1" noChangeArrowheads="1"/>
          </p:cNvSpPr>
          <p:nvPr>
            <p:ph type="title"/>
          </p:nvPr>
        </p:nvSpPr>
        <p:spPr/>
        <p:txBody>
          <a:bodyPr/>
          <a:lstStyle/>
          <a:p>
            <a:r>
              <a:rPr lang="ru-RU"/>
              <a:t>Разнообразие почек</a:t>
            </a:r>
          </a:p>
        </p:txBody>
      </p:sp>
      <p:pic>
        <p:nvPicPr>
          <p:cNvPr id="12291" name="Picture 3" descr="ветка тополя"/>
          <p:cNvPicPr>
            <a:picLocks noChangeAspect="1" noChangeArrowheads="1"/>
          </p:cNvPicPr>
          <p:nvPr/>
        </p:nvPicPr>
        <p:blipFill>
          <a:blip r:embed="rId3"/>
          <a:srcRect/>
          <a:stretch>
            <a:fillRect/>
          </a:stretch>
        </p:blipFill>
        <p:spPr bwMode="auto">
          <a:xfrm rot="-3155586">
            <a:off x="2729706" y="353220"/>
            <a:ext cx="2670175" cy="6773862"/>
          </a:xfrm>
          <a:prstGeom prst="rect">
            <a:avLst/>
          </a:prstGeom>
          <a:noFill/>
        </p:spPr>
      </p:pic>
      <p:pic>
        <p:nvPicPr>
          <p:cNvPr id="12292" name="Picture 4" descr="ветка липы"/>
          <p:cNvPicPr>
            <a:picLocks noChangeAspect="1" noChangeArrowheads="1"/>
          </p:cNvPicPr>
          <p:nvPr/>
        </p:nvPicPr>
        <p:blipFill>
          <a:blip r:embed="rId4"/>
          <a:srcRect/>
          <a:stretch>
            <a:fillRect/>
          </a:stretch>
        </p:blipFill>
        <p:spPr bwMode="auto">
          <a:xfrm rot="4664371">
            <a:off x="4165600" y="163513"/>
            <a:ext cx="1387475" cy="8061325"/>
          </a:xfrm>
          <a:prstGeom prst="rect">
            <a:avLst/>
          </a:prstGeom>
          <a:noFill/>
        </p:spPr>
      </p:pic>
      <p:pic>
        <p:nvPicPr>
          <p:cNvPr id="12293" name="Picture 5" descr="ветка рябины"/>
          <p:cNvPicPr>
            <a:picLocks noChangeAspect="1" noChangeArrowheads="1"/>
          </p:cNvPicPr>
          <p:nvPr/>
        </p:nvPicPr>
        <p:blipFill>
          <a:blip r:embed="rId5"/>
          <a:srcRect/>
          <a:stretch>
            <a:fillRect/>
          </a:stretch>
        </p:blipFill>
        <p:spPr bwMode="auto">
          <a:xfrm rot="-4444316">
            <a:off x="4203700" y="-98425"/>
            <a:ext cx="950913" cy="7275513"/>
          </a:xfrm>
          <a:prstGeom prst="rect">
            <a:avLst/>
          </a:prstGeom>
          <a:noFill/>
        </p:spPr>
      </p:pic>
      <p:pic>
        <p:nvPicPr>
          <p:cNvPr id="12294" name="Picture 6" descr="ветка осины"/>
          <p:cNvPicPr>
            <a:picLocks noChangeAspect="1" noChangeArrowheads="1"/>
          </p:cNvPicPr>
          <p:nvPr/>
        </p:nvPicPr>
        <p:blipFill>
          <a:blip r:embed="rId6"/>
          <a:srcRect/>
          <a:stretch>
            <a:fillRect/>
          </a:stretch>
        </p:blipFill>
        <p:spPr bwMode="auto">
          <a:xfrm rot="3975769">
            <a:off x="3990975" y="496888"/>
            <a:ext cx="1755775" cy="8035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2291"/>
                                        </p:tgtEl>
                                      </p:cBhvr>
                                    </p:animEffect>
                                    <p:set>
                                      <p:cBhvr>
                                        <p:cTn id="12" dur="1" fill="hold">
                                          <p:stCondLst>
                                            <p:cond delay="1999"/>
                                          </p:stCondLst>
                                        </p:cTn>
                                        <p:tgtEl>
                                          <p:spTgt spid="1229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fade">
                                      <p:cBhvr>
                                        <p:cTn id="15" dur="2000"/>
                                        <p:tgtEl>
                                          <p:spTgt spid="1229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12292"/>
                                        </p:tgtEl>
                                      </p:cBhvr>
                                    </p:animEffect>
                                    <p:set>
                                      <p:cBhvr>
                                        <p:cTn id="20" dur="1" fill="hold">
                                          <p:stCondLst>
                                            <p:cond delay="1999"/>
                                          </p:stCondLst>
                                        </p:cTn>
                                        <p:tgtEl>
                                          <p:spTgt spid="1229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2293"/>
                                        </p:tgtEl>
                                        <p:attrNameLst>
                                          <p:attrName>style.visibility</p:attrName>
                                        </p:attrNameLst>
                                      </p:cBhvr>
                                      <p:to>
                                        <p:strVal val="visible"/>
                                      </p:to>
                                    </p:set>
                                    <p:animEffect transition="in" filter="fade">
                                      <p:cBhvr>
                                        <p:cTn id="23" dur="2000"/>
                                        <p:tgtEl>
                                          <p:spTgt spid="1229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12293"/>
                                        </p:tgtEl>
                                      </p:cBhvr>
                                    </p:animEffect>
                                    <p:set>
                                      <p:cBhvr>
                                        <p:cTn id="28" dur="1" fill="hold">
                                          <p:stCondLst>
                                            <p:cond delay="1999"/>
                                          </p:stCondLst>
                                        </p:cTn>
                                        <p:tgtEl>
                                          <p:spTgt spid="12293"/>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2294"/>
                                        </p:tgtEl>
                                        <p:attrNameLst>
                                          <p:attrName>style.visibility</p:attrName>
                                        </p:attrNameLst>
                                      </p:cBhvr>
                                      <p:to>
                                        <p:strVal val="visible"/>
                                      </p:to>
                                    </p:set>
                                    <p:animEffect transition="in" filter="fade">
                                      <p:cBhvr>
                                        <p:cTn id="31" dur="20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ru-RU"/>
              <a:t>Разнообразие почек</a:t>
            </a:r>
          </a:p>
        </p:txBody>
      </p:sp>
      <p:pic>
        <p:nvPicPr>
          <p:cNvPr id="14339" name="Picture 3" descr="Кукушкин лен"/>
          <p:cNvPicPr>
            <a:picLocks noChangeAspect="1" noChangeArrowheads="1"/>
          </p:cNvPicPr>
          <p:nvPr/>
        </p:nvPicPr>
        <p:blipFill>
          <a:blip r:embed="rId3"/>
          <a:srcRect/>
          <a:stretch>
            <a:fillRect/>
          </a:stretch>
        </p:blipFill>
        <p:spPr bwMode="auto">
          <a:xfrm>
            <a:off x="2122488" y="1422400"/>
            <a:ext cx="3205162" cy="5175250"/>
          </a:xfrm>
          <a:prstGeom prst="rect">
            <a:avLst/>
          </a:prstGeom>
          <a:noFill/>
        </p:spPr>
      </p:pic>
      <p:grpSp>
        <p:nvGrpSpPr>
          <p:cNvPr id="2" name="Group 8"/>
          <p:cNvGrpSpPr>
            <a:grpSpLocks/>
          </p:cNvGrpSpPr>
          <p:nvPr/>
        </p:nvGrpSpPr>
        <p:grpSpPr bwMode="auto">
          <a:xfrm>
            <a:off x="4356100" y="5357813"/>
            <a:ext cx="3529013" cy="528637"/>
            <a:chOff x="2744" y="3375"/>
            <a:chExt cx="2223" cy="333"/>
          </a:xfrm>
        </p:grpSpPr>
        <p:sp>
          <p:nvSpPr>
            <p:cNvPr id="14341" name="Text Box 5"/>
            <p:cNvSpPr txBox="1">
              <a:spLocks noChangeArrowheads="1"/>
            </p:cNvSpPr>
            <p:nvPr/>
          </p:nvSpPr>
          <p:spPr bwMode="auto">
            <a:xfrm>
              <a:off x="4037" y="3375"/>
              <a:ext cx="930" cy="333"/>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ru-RU" sz="2800"/>
                <a:t>почка</a:t>
              </a:r>
            </a:p>
          </p:txBody>
        </p:sp>
        <p:sp>
          <p:nvSpPr>
            <p:cNvPr id="14342" name="Line 6"/>
            <p:cNvSpPr>
              <a:spLocks noChangeShapeType="1"/>
            </p:cNvSpPr>
            <p:nvPr/>
          </p:nvSpPr>
          <p:spPr bwMode="auto">
            <a:xfrm flipH="1" flipV="1">
              <a:off x="2744" y="3521"/>
              <a:ext cx="1270" cy="29"/>
            </a:xfrm>
            <a:prstGeom prst="line">
              <a:avLst/>
            </a:prstGeom>
            <a:noFill/>
            <a:ln w="76200">
              <a:solidFill>
                <a:srgbClr val="FF0000"/>
              </a:solidFill>
              <a:round/>
              <a:headEnd type="oval" w="sm" len="sm"/>
              <a:tailEnd type="triangle" w="med" len="med"/>
            </a:ln>
            <a:effec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dirty="0" smtClean="0"/>
              <a:t>РАСПОЛОЖЕНИЕ ПОЧЕК МОЖЕТ БЫТЬ ТАКИМ:</a:t>
            </a:r>
            <a:endParaRPr lang="ru-RU" dirty="0"/>
          </a:p>
        </p:txBody>
      </p:sp>
      <p:graphicFrame>
        <p:nvGraphicFramePr>
          <p:cNvPr id="16387" name="Organization Chart 3"/>
          <p:cNvGraphicFramePr>
            <a:graphicFrameLocks/>
          </p:cNvGraphicFramePr>
          <p:nvPr>
            <p:ph sz="half" idx="1"/>
          </p:nvPr>
        </p:nvGraphicFramePr>
        <p:xfrm>
          <a:off x="431800" y="1568450"/>
          <a:ext cx="8208963" cy="2160588"/>
        </p:xfrm>
        <a:graphic>
          <a:graphicData uri="http://schemas.openxmlformats.org/drawingml/2006/compatibility">
            <com:legacyDrawing xmlns:com="http://schemas.openxmlformats.org/drawingml/2006/compatibility" spid="_x0000_s18434"/>
          </a:graphicData>
        </a:graphic>
      </p:graphicFrame>
      <p:pic>
        <p:nvPicPr>
          <p:cNvPr id="16396" name="Picture 12" descr="ветка липы"/>
          <p:cNvPicPr>
            <a:picLocks noChangeAspect="1" noChangeArrowheads="1"/>
          </p:cNvPicPr>
          <p:nvPr/>
        </p:nvPicPr>
        <p:blipFill>
          <a:blip r:embed="rId4"/>
          <a:srcRect/>
          <a:stretch>
            <a:fillRect/>
          </a:stretch>
        </p:blipFill>
        <p:spPr bwMode="auto">
          <a:xfrm rot="2120193">
            <a:off x="1530350" y="3678238"/>
            <a:ext cx="509588" cy="2968625"/>
          </a:xfrm>
          <a:prstGeom prst="rect">
            <a:avLst/>
          </a:prstGeom>
          <a:noFill/>
        </p:spPr>
      </p:pic>
      <p:pic>
        <p:nvPicPr>
          <p:cNvPr id="16397" name="Picture 13" descr="мутовчатое"/>
          <p:cNvPicPr>
            <a:picLocks noChangeAspect="1" noChangeArrowheads="1"/>
          </p:cNvPicPr>
          <p:nvPr/>
        </p:nvPicPr>
        <p:blipFill>
          <a:blip r:embed="rId5"/>
          <a:srcRect/>
          <a:stretch>
            <a:fillRect/>
          </a:stretch>
        </p:blipFill>
        <p:spPr bwMode="auto">
          <a:xfrm rot="2123452">
            <a:off x="7178675" y="3654425"/>
            <a:ext cx="409575" cy="3019425"/>
          </a:xfrm>
          <a:prstGeom prst="rect">
            <a:avLst/>
          </a:prstGeom>
          <a:noFill/>
        </p:spPr>
      </p:pic>
      <p:pic>
        <p:nvPicPr>
          <p:cNvPr id="16398" name="Picture 14" descr="супротивное"/>
          <p:cNvPicPr>
            <a:picLocks noChangeAspect="1" noChangeArrowheads="1"/>
          </p:cNvPicPr>
          <p:nvPr/>
        </p:nvPicPr>
        <p:blipFill>
          <a:blip r:embed="rId6"/>
          <a:srcRect/>
          <a:stretch>
            <a:fillRect/>
          </a:stretch>
        </p:blipFill>
        <p:spPr bwMode="auto">
          <a:xfrm rot="2122588">
            <a:off x="4418013" y="3638550"/>
            <a:ext cx="355600" cy="3049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387">
                                            <p:subSp spid="_x0000_s18439"/>
                                          </p:spTgt>
                                        </p:tgtEl>
                                        <p:attrNameLst>
                                          <p:attrName>style.visibility</p:attrName>
                                        </p:attrNameLst>
                                      </p:cBhvr>
                                      <p:to>
                                        <p:strVal val="visible"/>
                                      </p:to>
                                    </p:set>
                                    <p:animEffect transition="in" filter="wipe(left)">
                                      <p:cBhvr>
                                        <p:cTn id="7" dur="500"/>
                                        <p:tgtEl>
                                          <p:spTgt spid="16387">
                                            <p:subSp spid="_x0000_s18439"/>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387">
                                            <p:subSp spid="_x0000_s18440"/>
                                          </p:spTgt>
                                        </p:tgtEl>
                                        <p:attrNameLst>
                                          <p:attrName>style.visibility</p:attrName>
                                        </p:attrNameLst>
                                      </p:cBhvr>
                                      <p:to>
                                        <p:strVal val="visible"/>
                                      </p:to>
                                    </p:set>
                                    <p:animEffect transition="in" filter="wipe(left)">
                                      <p:cBhvr>
                                        <p:cTn id="11" dur="500"/>
                                        <p:tgtEl>
                                          <p:spTgt spid="16387">
                                            <p:subSp spid="_x0000_s18440"/>
                                          </p:spTgt>
                                        </p:tgtEl>
                                      </p:cBhvr>
                                    </p:animEffect>
                                  </p:childTnLst>
                                </p:cTn>
                              </p:par>
                              <p:par>
                                <p:cTn id="12" presetID="22" presetClass="entr" presetSubtype="4" fill="hold" nodeType="withEffect">
                                  <p:stCondLst>
                                    <p:cond delay="0"/>
                                  </p:stCondLst>
                                  <p:childTnLst>
                                    <p:set>
                                      <p:cBhvr>
                                        <p:cTn id="13" dur="1" fill="hold">
                                          <p:stCondLst>
                                            <p:cond delay="0"/>
                                          </p:stCondLst>
                                        </p:cTn>
                                        <p:tgtEl>
                                          <p:spTgt spid="16396"/>
                                        </p:tgtEl>
                                        <p:attrNameLst>
                                          <p:attrName>style.visibility</p:attrName>
                                        </p:attrNameLst>
                                      </p:cBhvr>
                                      <p:to>
                                        <p:strVal val="visible"/>
                                      </p:to>
                                    </p:set>
                                    <p:animEffect transition="in" filter="wipe(down)">
                                      <p:cBhvr>
                                        <p:cTn id="14" dur="1000"/>
                                        <p:tgtEl>
                                          <p:spTgt spid="16396"/>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6387">
                                            <p:subSp spid="_x0000_s18441"/>
                                          </p:spTgt>
                                        </p:tgtEl>
                                        <p:attrNameLst>
                                          <p:attrName>style.visibility</p:attrName>
                                        </p:attrNameLst>
                                      </p:cBhvr>
                                      <p:to>
                                        <p:strVal val="visible"/>
                                      </p:to>
                                    </p:set>
                                    <p:animEffect transition="in" filter="wipe(left)">
                                      <p:cBhvr>
                                        <p:cTn id="18" dur="500"/>
                                        <p:tgtEl>
                                          <p:spTgt spid="16387">
                                            <p:subSp spid="_x0000_s18441"/>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16398"/>
                                        </p:tgtEl>
                                        <p:attrNameLst>
                                          <p:attrName>style.visibility</p:attrName>
                                        </p:attrNameLst>
                                      </p:cBhvr>
                                      <p:to>
                                        <p:strVal val="visible"/>
                                      </p:to>
                                    </p:set>
                                    <p:animEffect transition="in" filter="wipe(down)">
                                      <p:cBhvr>
                                        <p:cTn id="21" dur="1000"/>
                                        <p:tgtEl>
                                          <p:spTgt spid="16398"/>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6387">
                                            <p:subSp spid="_x0000_s18442"/>
                                          </p:spTgt>
                                        </p:tgtEl>
                                        <p:attrNameLst>
                                          <p:attrName>style.visibility</p:attrName>
                                        </p:attrNameLst>
                                      </p:cBhvr>
                                      <p:to>
                                        <p:strVal val="visible"/>
                                      </p:to>
                                    </p:set>
                                    <p:animEffect transition="in" filter="wipe(left)">
                                      <p:cBhvr>
                                        <p:cTn id="25" dur="500"/>
                                        <p:tgtEl>
                                          <p:spTgt spid="16387">
                                            <p:subSp spid="_x0000_s18442"/>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6397"/>
                                        </p:tgtEl>
                                        <p:attrNameLst>
                                          <p:attrName>style.visibility</p:attrName>
                                        </p:attrNameLst>
                                      </p:cBhvr>
                                      <p:to>
                                        <p:strVal val="visible"/>
                                      </p:to>
                                    </p:set>
                                    <p:animEffect transition="in" filter="wipe(down)">
                                      <p:cBhvr>
                                        <p:cTn id="28" dur="10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16387" grpId="0" bld="depthByNod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ChangeArrowheads="1"/>
          </p:cNvSpPr>
          <p:nvPr/>
        </p:nvSpPr>
        <p:spPr bwMode="auto">
          <a:xfrm>
            <a:off x="3132138" y="1052513"/>
            <a:ext cx="5832475" cy="5472112"/>
          </a:xfrm>
          <a:prstGeom prst="rect">
            <a:avLst/>
          </a:prstGeom>
          <a:solidFill>
            <a:schemeClr val="tx1"/>
          </a:solidFill>
          <a:ln w="9525">
            <a:solidFill>
              <a:schemeClr val="tx1"/>
            </a:solidFill>
            <a:miter lim="800000"/>
            <a:headEnd/>
            <a:tailEnd/>
          </a:ln>
          <a:effectLst/>
        </p:spPr>
        <p:txBody>
          <a:bodyPr wrap="none" anchor="ctr"/>
          <a:lstStyle/>
          <a:p>
            <a:endParaRPr lang="ru-RU"/>
          </a:p>
        </p:txBody>
      </p:sp>
      <p:sp>
        <p:nvSpPr>
          <p:cNvPr id="22530" name="Rectangle 2"/>
          <p:cNvSpPr>
            <a:spLocks noGrp="1" noChangeArrowheads="1"/>
          </p:cNvSpPr>
          <p:nvPr>
            <p:ph type="title"/>
          </p:nvPr>
        </p:nvSpPr>
        <p:spPr>
          <a:xfrm>
            <a:off x="457200" y="-31750"/>
            <a:ext cx="8229600" cy="868363"/>
          </a:xfrm>
        </p:spPr>
        <p:txBody>
          <a:bodyPr/>
          <a:lstStyle/>
          <a:p>
            <a:r>
              <a:rPr lang="ru-RU"/>
              <a:t>Спящие почки</a:t>
            </a:r>
          </a:p>
        </p:txBody>
      </p:sp>
      <p:pic>
        <p:nvPicPr>
          <p:cNvPr id="22531" name="Picture 3" descr="Спящие почки 1"/>
          <p:cNvPicPr>
            <a:picLocks noChangeAspect="1" noChangeArrowheads="1"/>
          </p:cNvPicPr>
          <p:nvPr/>
        </p:nvPicPr>
        <p:blipFill>
          <a:blip r:embed="rId3">
            <a:lum contrast="12000"/>
          </a:blip>
          <a:srcRect/>
          <a:stretch>
            <a:fillRect/>
          </a:stretch>
        </p:blipFill>
        <p:spPr bwMode="auto">
          <a:xfrm>
            <a:off x="3348038" y="1150938"/>
            <a:ext cx="5508625" cy="5302250"/>
          </a:xfrm>
          <a:prstGeom prst="rect">
            <a:avLst/>
          </a:prstGeom>
          <a:noFill/>
        </p:spPr>
      </p:pic>
      <p:grpSp>
        <p:nvGrpSpPr>
          <p:cNvPr id="2" name="Group 4"/>
          <p:cNvGrpSpPr>
            <a:grpSpLocks/>
          </p:cNvGrpSpPr>
          <p:nvPr/>
        </p:nvGrpSpPr>
        <p:grpSpPr bwMode="auto">
          <a:xfrm>
            <a:off x="684213" y="1485900"/>
            <a:ext cx="3382962" cy="3382963"/>
            <a:chOff x="431" y="709"/>
            <a:chExt cx="2131" cy="2131"/>
          </a:xfrm>
        </p:grpSpPr>
        <p:sp>
          <p:nvSpPr>
            <p:cNvPr id="22533" name="Oval 5"/>
            <p:cNvSpPr>
              <a:spLocks noChangeArrowheads="1"/>
            </p:cNvSpPr>
            <p:nvPr/>
          </p:nvSpPr>
          <p:spPr bwMode="auto">
            <a:xfrm>
              <a:off x="431" y="709"/>
              <a:ext cx="2131" cy="2131"/>
            </a:xfrm>
            <a:prstGeom prst="ellipse">
              <a:avLst/>
            </a:prstGeom>
            <a:solidFill>
              <a:schemeClr val="accent1"/>
            </a:solidFill>
            <a:ln w="50800">
              <a:solidFill>
                <a:schemeClr val="tx1"/>
              </a:solidFill>
              <a:round/>
              <a:headEnd/>
              <a:tailEnd/>
            </a:ln>
            <a:effectLst/>
          </p:spPr>
          <p:txBody>
            <a:bodyPr wrap="none" anchor="ctr"/>
            <a:lstStyle/>
            <a:p>
              <a:endParaRPr lang="ru-RU"/>
            </a:p>
          </p:txBody>
        </p:sp>
        <p:pic>
          <p:nvPicPr>
            <p:cNvPr id="22534" name="Picture 6" descr="Спящие почки 2"/>
            <p:cNvPicPr>
              <a:picLocks noChangeAspect="1" noChangeArrowheads="1"/>
            </p:cNvPicPr>
            <p:nvPr/>
          </p:nvPicPr>
          <p:blipFill>
            <a:blip r:embed="rId4"/>
            <a:srcRect/>
            <a:stretch>
              <a:fillRect/>
            </a:stretch>
          </p:blipFill>
          <p:spPr bwMode="auto">
            <a:xfrm>
              <a:off x="843" y="1076"/>
              <a:ext cx="1308" cy="139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10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000" fill="hold"/>
                                        <p:tgtEl>
                                          <p:spTgt spid="2"/>
                                        </p:tgtEl>
                                        <p:attrNameLst>
                                          <p:attrName>ppt_w</p:attrName>
                                        </p:attrNameLst>
                                      </p:cBhvr>
                                      <p:tavLst>
                                        <p:tav tm="0">
                                          <p:val>
                                            <p:fltVal val="0"/>
                                          </p:val>
                                        </p:tav>
                                        <p:tav tm="100000">
                                          <p:val>
                                            <p:strVal val="#ppt_w"/>
                                          </p:val>
                                        </p:tav>
                                      </p:tavLst>
                                    </p:anim>
                                    <p:anim calcmode="lin" valueType="num">
                                      <p:cBhvr>
                                        <p:cTn id="13" dur="2000" fill="hold"/>
                                        <p:tgtEl>
                                          <p:spTgt spid="2"/>
                                        </p:tgtEl>
                                        <p:attrNameLst>
                                          <p:attrName>ppt_h</p:attrName>
                                        </p:attrNameLst>
                                      </p:cBhvr>
                                      <p:tavLst>
                                        <p:tav tm="0">
                                          <p:val>
                                            <p:fltVal val="0"/>
                                          </p:val>
                                        </p:tav>
                                        <p:tav tm="100000">
                                          <p:val>
                                            <p:strVal val="#ppt_h"/>
                                          </p:val>
                                        </p:tav>
                                      </p:tavLst>
                                    </p:anim>
                                    <p:animEffect transition="in" filter="fade">
                                      <p:cBhvr>
                                        <p:cTn id="14" dur="2000"/>
                                        <p:tgtEl>
                                          <p:spTgt spid="2"/>
                                        </p:tgtEl>
                                      </p:cBhvr>
                                    </p:animEffect>
                                  </p:childTnLst>
                                </p:cTn>
                              </p:par>
                              <p:par>
                                <p:cTn id="15" presetID="49" presetClass="path" presetSubtype="0" decel="50000" fill="hold" nodeType="withEffect">
                                  <p:stCondLst>
                                    <p:cond delay="0"/>
                                  </p:stCondLst>
                                  <p:childTnLst>
                                    <p:animMotion origin="layout" path="M -2.22222E-6 4.88791E-6 L 0.46858 0.0892 " pathEditMode="relative" rAng="0" ptsTypes="AA">
                                      <p:cBhvr>
                                        <p:cTn id="16" dur="2000" spd="-100000" fill="hold"/>
                                        <p:tgtEl>
                                          <p:spTgt spid="2"/>
                                        </p:tgtEl>
                                        <p:attrNameLst>
                                          <p:attrName>ppt_x</p:attrName>
                                          <p:attrName>ppt_y</p:attrName>
                                        </p:attrNameLst>
                                      </p:cBhvr>
                                      <p:rCtr x="234" y="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ru-RU" dirty="0" smtClean="0"/>
              <a:t>КАКИЕ БЫВАЮТ ПОЧКИ?</a:t>
            </a:r>
            <a:endParaRPr lang="ru-RU" dirty="0"/>
          </a:p>
        </p:txBody>
      </p:sp>
      <p:graphicFrame>
        <p:nvGraphicFramePr>
          <p:cNvPr id="24579" name="Organization Chart 3"/>
          <p:cNvGraphicFramePr>
            <a:graphicFrameLocks/>
          </p:cNvGraphicFramePr>
          <p:nvPr>
            <p:ph sz="half" idx="1"/>
          </p:nvPr>
        </p:nvGraphicFramePr>
        <p:xfrm>
          <a:off x="431800" y="1568450"/>
          <a:ext cx="8208963" cy="2160588"/>
        </p:xfrm>
        <a:graphic>
          <a:graphicData uri="http://schemas.openxmlformats.org/drawingml/2006/compatibility">
            <com:legacyDrawing xmlns:com="http://schemas.openxmlformats.org/drawingml/2006/compatibility" spid="_x0000_s19458"/>
          </a:graphicData>
        </a:graphic>
      </p:graphicFrame>
      <p:pic>
        <p:nvPicPr>
          <p:cNvPr id="24586" name="Picture 10" descr="Вегетат (вн стр)"/>
          <p:cNvPicPr>
            <a:picLocks noChangeArrowheads="1"/>
          </p:cNvPicPr>
          <p:nvPr/>
        </p:nvPicPr>
        <p:blipFill>
          <a:blip r:embed="rId4"/>
          <a:srcRect/>
          <a:stretch>
            <a:fillRect/>
          </a:stretch>
        </p:blipFill>
        <p:spPr bwMode="auto">
          <a:xfrm>
            <a:off x="539750" y="4005263"/>
            <a:ext cx="3598863" cy="2590800"/>
          </a:xfrm>
          <a:prstGeom prst="rect">
            <a:avLst/>
          </a:prstGeom>
          <a:solidFill>
            <a:schemeClr val="tx1"/>
          </a:solidFill>
          <a:ln w="9525">
            <a:solidFill>
              <a:schemeClr val="tx1"/>
            </a:solidFill>
            <a:miter lim="800000"/>
            <a:headEnd/>
            <a:tailEnd/>
          </a:ln>
        </p:spPr>
      </p:pic>
      <p:pic>
        <p:nvPicPr>
          <p:cNvPr id="24587" name="Picture 11" descr="Цвет (вн стр)"/>
          <p:cNvPicPr>
            <a:picLocks noChangeArrowheads="1"/>
          </p:cNvPicPr>
          <p:nvPr/>
        </p:nvPicPr>
        <p:blipFill>
          <a:blip r:embed="rId5"/>
          <a:srcRect/>
          <a:stretch>
            <a:fillRect/>
          </a:stretch>
        </p:blipFill>
        <p:spPr bwMode="auto">
          <a:xfrm>
            <a:off x="5003800" y="4006850"/>
            <a:ext cx="3598863" cy="2590800"/>
          </a:xfrm>
          <a:prstGeom prst="rect">
            <a:avLst/>
          </a:prstGeom>
          <a:solidFill>
            <a:schemeClr val="tx1"/>
          </a:solid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579">
                                            <p:subSp spid="_x0000_s19462"/>
                                          </p:spTgt>
                                        </p:tgtEl>
                                        <p:attrNameLst>
                                          <p:attrName>style.visibility</p:attrName>
                                        </p:attrNameLst>
                                      </p:cBhvr>
                                      <p:to>
                                        <p:strVal val="visible"/>
                                      </p:to>
                                    </p:set>
                                    <p:animEffect transition="in" filter="wipe(left)">
                                      <p:cBhvr>
                                        <p:cTn id="7" dur="500"/>
                                        <p:tgtEl>
                                          <p:spTgt spid="24579">
                                            <p:subSp spid="_x0000_s19462"/>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subSp spid="_x0000_s19463"/>
                                          </p:spTgt>
                                        </p:tgtEl>
                                        <p:attrNameLst>
                                          <p:attrName>style.visibility</p:attrName>
                                        </p:attrNameLst>
                                      </p:cBhvr>
                                      <p:to>
                                        <p:strVal val="visible"/>
                                      </p:to>
                                    </p:set>
                                    <p:animEffect transition="in" filter="wipe(left)">
                                      <p:cBhvr>
                                        <p:cTn id="12" dur="500"/>
                                        <p:tgtEl>
                                          <p:spTgt spid="24579">
                                            <p:subSp spid="_x0000_s19463"/>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4586"/>
                                        </p:tgtEl>
                                        <p:attrNameLst>
                                          <p:attrName>style.visibility</p:attrName>
                                        </p:attrNameLst>
                                      </p:cBhvr>
                                      <p:to>
                                        <p:strVal val="visible"/>
                                      </p:to>
                                    </p:set>
                                    <p:animEffect transition="in" filter="wipe(down)">
                                      <p:cBhvr>
                                        <p:cTn id="15" dur="500"/>
                                        <p:tgtEl>
                                          <p:spTgt spid="2458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579">
                                            <p:subSp spid="_x0000_s19464"/>
                                          </p:spTgt>
                                        </p:tgtEl>
                                        <p:attrNameLst>
                                          <p:attrName>style.visibility</p:attrName>
                                        </p:attrNameLst>
                                      </p:cBhvr>
                                      <p:to>
                                        <p:strVal val="visible"/>
                                      </p:to>
                                    </p:set>
                                    <p:animEffect transition="in" filter="wipe(left)">
                                      <p:cBhvr>
                                        <p:cTn id="20" dur="500"/>
                                        <p:tgtEl>
                                          <p:spTgt spid="24579">
                                            <p:subSp spid="_x0000_s19464"/>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4587"/>
                                        </p:tgtEl>
                                        <p:attrNameLst>
                                          <p:attrName>style.visibility</p:attrName>
                                        </p:attrNameLst>
                                      </p:cBhvr>
                                      <p:to>
                                        <p:strVal val="visible"/>
                                      </p:to>
                                    </p:set>
                                    <p:animEffect transition="in" filter="wipe(down)">
                                      <p:cBhvr>
                                        <p:cTn id="23"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4579" grpId="0" bld="depthByNod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ru-RU" dirty="0" smtClean="0"/>
              <a:t>СТРОЕНИЕ </a:t>
            </a:r>
            <a:br>
              <a:rPr lang="ru-RU" dirty="0" smtClean="0"/>
            </a:br>
            <a:r>
              <a:rPr lang="ru-RU" dirty="0" smtClean="0"/>
              <a:t>ВЕГЕТАТИВНОЙ ПОЧКИ</a:t>
            </a:r>
            <a:endParaRPr lang="ru-RU" dirty="0">
              <a:solidFill>
                <a:schemeClr val="tx1"/>
              </a:solidFill>
            </a:endParaRPr>
          </a:p>
        </p:txBody>
      </p:sp>
      <p:pic>
        <p:nvPicPr>
          <p:cNvPr id="26628" name="Picture 4" descr="Вегетат (разрез)"/>
          <p:cNvPicPr>
            <a:picLocks noChangeAspect="1" noChangeArrowheads="1"/>
          </p:cNvPicPr>
          <p:nvPr/>
        </p:nvPicPr>
        <p:blipFill>
          <a:blip r:embed="rId3"/>
          <a:srcRect/>
          <a:stretch>
            <a:fillRect/>
          </a:stretch>
        </p:blipFill>
        <p:spPr bwMode="auto">
          <a:xfrm>
            <a:off x="539750" y="1387475"/>
            <a:ext cx="2352675" cy="4705350"/>
          </a:xfrm>
          <a:prstGeom prst="rect">
            <a:avLst/>
          </a:prstGeom>
          <a:noFill/>
        </p:spPr>
      </p:pic>
      <p:grpSp>
        <p:nvGrpSpPr>
          <p:cNvPr id="2" name="Group 5"/>
          <p:cNvGrpSpPr>
            <a:grpSpLocks/>
          </p:cNvGrpSpPr>
          <p:nvPr/>
        </p:nvGrpSpPr>
        <p:grpSpPr bwMode="auto">
          <a:xfrm>
            <a:off x="2124075" y="1628775"/>
            <a:ext cx="5905500" cy="519113"/>
            <a:chOff x="1338" y="1026"/>
            <a:chExt cx="3720" cy="327"/>
          </a:xfrm>
        </p:grpSpPr>
        <p:sp>
          <p:nvSpPr>
            <p:cNvPr id="26630" name="Text Box 6"/>
            <p:cNvSpPr txBox="1">
              <a:spLocks noChangeArrowheads="1"/>
            </p:cNvSpPr>
            <p:nvPr/>
          </p:nvSpPr>
          <p:spPr bwMode="auto">
            <a:xfrm>
              <a:off x="2608" y="1026"/>
              <a:ext cx="2450" cy="327"/>
            </a:xfrm>
            <a:prstGeom prst="rect">
              <a:avLst/>
            </a:prstGeom>
            <a:noFill/>
            <a:ln w="9525">
              <a:noFill/>
              <a:miter lim="800000"/>
              <a:headEnd/>
              <a:tailEnd/>
            </a:ln>
            <a:effectLst/>
          </p:spPr>
          <p:txBody>
            <a:bodyPr>
              <a:spAutoFit/>
            </a:bodyPr>
            <a:lstStyle/>
            <a:p>
              <a:pPr>
                <a:spcBef>
                  <a:spcPct val="50000"/>
                </a:spcBef>
              </a:pPr>
              <a:r>
                <a:rPr lang="ru-RU" sz="2800"/>
                <a:t>почечные чешуи</a:t>
              </a:r>
            </a:p>
          </p:txBody>
        </p:sp>
        <p:sp>
          <p:nvSpPr>
            <p:cNvPr id="26631" name="Line 7"/>
            <p:cNvSpPr>
              <a:spLocks noChangeShapeType="1"/>
            </p:cNvSpPr>
            <p:nvPr/>
          </p:nvSpPr>
          <p:spPr bwMode="auto">
            <a:xfrm flipH="1">
              <a:off x="1338" y="1170"/>
              <a:ext cx="1202" cy="37"/>
            </a:xfrm>
            <a:prstGeom prst="line">
              <a:avLst/>
            </a:prstGeom>
            <a:noFill/>
            <a:ln w="76200">
              <a:solidFill>
                <a:srgbClr val="FF0000"/>
              </a:solidFill>
              <a:round/>
              <a:headEnd type="oval" w="sm" len="sm"/>
              <a:tailEnd type="triangle" w="sm" len="med"/>
            </a:ln>
            <a:effectLst/>
          </p:spPr>
          <p:txBody>
            <a:bodyPr/>
            <a:lstStyle/>
            <a:p>
              <a:endParaRPr lang="ru-RU"/>
            </a:p>
          </p:txBody>
        </p:sp>
      </p:grpSp>
      <p:grpSp>
        <p:nvGrpSpPr>
          <p:cNvPr id="3" name="Group 8"/>
          <p:cNvGrpSpPr>
            <a:grpSpLocks/>
          </p:cNvGrpSpPr>
          <p:nvPr/>
        </p:nvGrpSpPr>
        <p:grpSpPr bwMode="auto">
          <a:xfrm>
            <a:off x="2411413" y="2997200"/>
            <a:ext cx="5618162" cy="519113"/>
            <a:chOff x="1519" y="1888"/>
            <a:chExt cx="3539" cy="327"/>
          </a:xfrm>
        </p:grpSpPr>
        <p:sp>
          <p:nvSpPr>
            <p:cNvPr id="26633" name="Text Box 9"/>
            <p:cNvSpPr txBox="1">
              <a:spLocks noChangeArrowheads="1"/>
            </p:cNvSpPr>
            <p:nvPr/>
          </p:nvSpPr>
          <p:spPr bwMode="auto">
            <a:xfrm>
              <a:off x="2608" y="1888"/>
              <a:ext cx="2450" cy="327"/>
            </a:xfrm>
            <a:prstGeom prst="rect">
              <a:avLst/>
            </a:prstGeom>
            <a:noFill/>
            <a:ln w="9525">
              <a:noFill/>
              <a:miter lim="800000"/>
              <a:headEnd/>
              <a:tailEnd/>
            </a:ln>
            <a:effectLst/>
          </p:spPr>
          <p:txBody>
            <a:bodyPr>
              <a:spAutoFit/>
            </a:bodyPr>
            <a:lstStyle/>
            <a:p>
              <a:pPr>
                <a:spcBef>
                  <a:spcPct val="50000"/>
                </a:spcBef>
              </a:pPr>
              <a:r>
                <a:rPr lang="ru-RU" sz="2800"/>
                <a:t>зачаточные листочки</a:t>
              </a:r>
            </a:p>
          </p:txBody>
        </p:sp>
        <p:sp>
          <p:nvSpPr>
            <p:cNvPr id="26634" name="Line 10"/>
            <p:cNvSpPr>
              <a:spLocks noChangeShapeType="1"/>
            </p:cNvSpPr>
            <p:nvPr/>
          </p:nvSpPr>
          <p:spPr bwMode="auto">
            <a:xfrm flipH="1">
              <a:off x="1519" y="2032"/>
              <a:ext cx="1021" cy="37"/>
            </a:xfrm>
            <a:prstGeom prst="line">
              <a:avLst/>
            </a:prstGeom>
            <a:noFill/>
            <a:ln w="76200">
              <a:solidFill>
                <a:srgbClr val="FF0000"/>
              </a:solidFill>
              <a:round/>
              <a:headEnd type="oval" w="sm" len="sm"/>
              <a:tailEnd type="triangle" w="sm" len="sm"/>
            </a:ln>
            <a:effectLst/>
          </p:spPr>
          <p:txBody>
            <a:bodyPr/>
            <a:lstStyle/>
            <a:p>
              <a:endParaRPr lang="ru-RU"/>
            </a:p>
          </p:txBody>
        </p:sp>
      </p:grpSp>
      <p:grpSp>
        <p:nvGrpSpPr>
          <p:cNvPr id="4" name="Group 11"/>
          <p:cNvGrpSpPr>
            <a:grpSpLocks/>
          </p:cNvGrpSpPr>
          <p:nvPr/>
        </p:nvGrpSpPr>
        <p:grpSpPr bwMode="auto">
          <a:xfrm>
            <a:off x="1763713" y="5373688"/>
            <a:ext cx="6265862" cy="519112"/>
            <a:chOff x="1111" y="3385"/>
            <a:chExt cx="3947" cy="327"/>
          </a:xfrm>
        </p:grpSpPr>
        <p:sp>
          <p:nvSpPr>
            <p:cNvPr id="26636" name="Text Box 12"/>
            <p:cNvSpPr txBox="1">
              <a:spLocks noChangeArrowheads="1"/>
            </p:cNvSpPr>
            <p:nvPr/>
          </p:nvSpPr>
          <p:spPr bwMode="auto">
            <a:xfrm>
              <a:off x="2608" y="3385"/>
              <a:ext cx="2450" cy="327"/>
            </a:xfrm>
            <a:prstGeom prst="rect">
              <a:avLst/>
            </a:prstGeom>
            <a:noFill/>
            <a:ln w="9525">
              <a:noFill/>
              <a:miter lim="800000"/>
              <a:headEnd/>
              <a:tailEnd/>
            </a:ln>
            <a:effectLst/>
          </p:spPr>
          <p:txBody>
            <a:bodyPr>
              <a:spAutoFit/>
            </a:bodyPr>
            <a:lstStyle/>
            <a:p>
              <a:pPr>
                <a:spcBef>
                  <a:spcPct val="50000"/>
                </a:spcBef>
              </a:pPr>
              <a:r>
                <a:rPr lang="ru-RU" sz="2800"/>
                <a:t>зачаточный стебель</a:t>
              </a:r>
            </a:p>
          </p:txBody>
        </p:sp>
        <p:sp>
          <p:nvSpPr>
            <p:cNvPr id="26637" name="Line 13"/>
            <p:cNvSpPr>
              <a:spLocks noChangeShapeType="1"/>
            </p:cNvSpPr>
            <p:nvPr/>
          </p:nvSpPr>
          <p:spPr bwMode="auto">
            <a:xfrm flipH="1">
              <a:off x="1111" y="3529"/>
              <a:ext cx="1429" cy="45"/>
            </a:xfrm>
            <a:prstGeom prst="line">
              <a:avLst/>
            </a:prstGeom>
            <a:noFill/>
            <a:ln w="76200">
              <a:solidFill>
                <a:srgbClr val="FF0000"/>
              </a:solidFill>
              <a:round/>
              <a:headEnd type="oval" w="sm" len="sm"/>
              <a:tailEnd type="triangle" w="sm" len="med"/>
            </a:ln>
            <a:effectLst/>
          </p:spPr>
          <p:txBody>
            <a:bodyPr/>
            <a:lstStyle/>
            <a:p>
              <a:endParaRPr lang="ru-RU"/>
            </a:p>
          </p:txBody>
        </p:sp>
      </p:grpSp>
      <p:grpSp>
        <p:nvGrpSpPr>
          <p:cNvPr id="5" name="Group 14"/>
          <p:cNvGrpSpPr>
            <a:grpSpLocks/>
          </p:cNvGrpSpPr>
          <p:nvPr/>
        </p:nvGrpSpPr>
        <p:grpSpPr bwMode="auto">
          <a:xfrm>
            <a:off x="1763713" y="4149725"/>
            <a:ext cx="6265862" cy="519113"/>
            <a:chOff x="1111" y="2614"/>
            <a:chExt cx="3947" cy="327"/>
          </a:xfrm>
        </p:grpSpPr>
        <p:sp>
          <p:nvSpPr>
            <p:cNvPr id="26639" name="Text Box 15"/>
            <p:cNvSpPr txBox="1">
              <a:spLocks noChangeArrowheads="1"/>
            </p:cNvSpPr>
            <p:nvPr/>
          </p:nvSpPr>
          <p:spPr bwMode="auto">
            <a:xfrm>
              <a:off x="2608" y="2614"/>
              <a:ext cx="2450" cy="327"/>
            </a:xfrm>
            <a:prstGeom prst="rect">
              <a:avLst/>
            </a:prstGeom>
            <a:noFill/>
            <a:ln w="9525">
              <a:noFill/>
              <a:miter lim="800000"/>
              <a:headEnd/>
              <a:tailEnd/>
            </a:ln>
            <a:effectLst/>
          </p:spPr>
          <p:txBody>
            <a:bodyPr>
              <a:spAutoFit/>
            </a:bodyPr>
            <a:lstStyle/>
            <a:p>
              <a:pPr>
                <a:spcBef>
                  <a:spcPct val="50000"/>
                </a:spcBef>
              </a:pPr>
              <a:r>
                <a:rPr lang="ru-RU" sz="2800"/>
                <a:t>зачаточная почка</a:t>
              </a:r>
            </a:p>
          </p:txBody>
        </p:sp>
        <p:sp>
          <p:nvSpPr>
            <p:cNvPr id="26640" name="Line 16"/>
            <p:cNvSpPr>
              <a:spLocks noChangeShapeType="1"/>
            </p:cNvSpPr>
            <p:nvPr/>
          </p:nvSpPr>
          <p:spPr bwMode="auto">
            <a:xfrm flipH="1">
              <a:off x="1111" y="2758"/>
              <a:ext cx="1429" cy="45"/>
            </a:xfrm>
            <a:prstGeom prst="line">
              <a:avLst/>
            </a:prstGeom>
            <a:noFill/>
            <a:ln w="76200">
              <a:solidFill>
                <a:srgbClr val="FF0000"/>
              </a:solidFill>
              <a:round/>
              <a:headEnd type="oval" w="sm" len="sm"/>
              <a:tailEnd type="triangle" w="sm" len="med"/>
            </a:ln>
            <a:effec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20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dirty="0" smtClean="0"/>
              <a:t>ЧТО НАЗЫВАЮТ ПОБЕГОМ?</a:t>
            </a:r>
            <a:endParaRPr lang="ru-RU" dirty="0"/>
          </a:p>
        </p:txBody>
      </p:sp>
      <p:sp>
        <p:nvSpPr>
          <p:cNvPr id="8195" name="Rectangle 3"/>
          <p:cNvSpPr>
            <a:spLocks noGrp="1" noChangeArrowheads="1"/>
          </p:cNvSpPr>
          <p:nvPr>
            <p:ph type="body" sz="half" idx="1"/>
          </p:nvPr>
        </p:nvSpPr>
        <p:spPr>
          <a:xfrm>
            <a:off x="457200" y="2492375"/>
            <a:ext cx="4038600" cy="3633788"/>
          </a:xfrm>
        </p:spPr>
        <p:txBody>
          <a:bodyPr/>
          <a:lstStyle/>
          <a:p>
            <a:pPr marL="0" indent="0"/>
            <a:r>
              <a:rPr lang="ru-RU" sz="2800"/>
              <a:t>Побегом называют стебель с расположенными на нём листьями и почками.</a:t>
            </a:r>
          </a:p>
        </p:txBody>
      </p:sp>
      <p:pic>
        <p:nvPicPr>
          <p:cNvPr id="8196" name="Picture 4" descr="побег"/>
          <p:cNvPicPr>
            <a:picLocks noGrp="1" noChangeAspect="1" noChangeArrowheads="1"/>
          </p:cNvPicPr>
          <p:nvPr>
            <p:ph sz="half" idx="2"/>
          </p:nvPr>
        </p:nvPicPr>
        <p:blipFill>
          <a:blip r:embed="rId3">
            <a:clrChange>
              <a:clrFrom>
                <a:srgbClr val="FFFFFF"/>
              </a:clrFrom>
              <a:clrTo>
                <a:srgbClr val="FFFFFF">
                  <a:alpha val="0"/>
                </a:srgbClr>
              </a:clrTo>
            </a:clrChange>
          </a:blip>
          <a:srcRect/>
          <a:stretch>
            <a:fillRect/>
          </a:stretch>
        </p:blipFill>
        <p:spPr>
          <a:xfrm>
            <a:off x="5111750" y="1600200"/>
            <a:ext cx="3109913" cy="4525963"/>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wipe(left)">
                                      <p:cBhvr>
                                        <p:cTn id="11"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ru-RU" dirty="0" smtClean="0"/>
              <a:t>СТРОЕНИЕ</a:t>
            </a:r>
            <a:br>
              <a:rPr lang="ru-RU" dirty="0" smtClean="0"/>
            </a:br>
            <a:r>
              <a:rPr lang="ru-RU" dirty="0" smtClean="0"/>
              <a:t>ЦВЕТОЧНОЙ ПОЧКИ</a:t>
            </a:r>
            <a:endParaRPr lang="ru-RU" dirty="0">
              <a:solidFill>
                <a:schemeClr val="tx1"/>
              </a:solidFill>
            </a:endParaRPr>
          </a:p>
        </p:txBody>
      </p:sp>
      <p:pic>
        <p:nvPicPr>
          <p:cNvPr id="28676" name="Picture 4" descr="Цвет (разрез)"/>
          <p:cNvPicPr>
            <a:picLocks noChangeAspect="1" noChangeArrowheads="1"/>
          </p:cNvPicPr>
          <p:nvPr/>
        </p:nvPicPr>
        <p:blipFill>
          <a:blip r:embed="rId3"/>
          <a:srcRect/>
          <a:stretch>
            <a:fillRect/>
          </a:stretch>
        </p:blipFill>
        <p:spPr bwMode="auto">
          <a:xfrm>
            <a:off x="541338" y="1352550"/>
            <a:ext cx="3167062" cy="4813300"/>
          </a:xfrm>
          <a:prstGeom prst="rect">
            <a:avLst/>
          </a:prstGeom>
          <a:noFill/>
        </p:spPr>
      </p:pic>
      <p:grpSp>
        <p:nvGrpSpPr>
          <p:cNvPr id="2" name="Group 5"/>
          <p:cNvGrpSpPr>
            <a:grpSpLocks/>
          </p:cNvGrpSpPr>
          <p:nvPr/>
        </p:nvGrpSpPr>
        <p:grpSpPr bwMode="auto">
          <a:xfrm>
            <a:off x="2843213" y="2416175"/>
            <a:ext cx="5186362" cy="519113"/>
            <a:chOff x="1791" y="1522"/>
            <a:chExt cx="3267" cy="327"/>
          </a:xfrm>
        </p:grpSpPr>
        <p:sp>
          <p:nvSpPr>
            <p:cNvPr id="28678" name="Text Box 6"/>
            <p:cNvSpPr txBox="1">
              <a:spLocks noChangeArrowheads="1"/>
            </p:cNvSpPr>
            <p:nvPr/>
          </p:nvSpPr>
          <p:spPr bwMode="auto">
            <a:xfrm>
              <a:off x="2608" y="1522"/>
              <a:ext cx="2450" cy="327"/>
            </a:xfrm>
            <a:prstGeom prst="rect">
              <a:avLst/>
            </a:prstGeom>
            <a:noFill/>
            <a:ln w="9525">
              <a:noFill/>
              <a:miter lim="800000"/>
              <a:headEnd/>
              <a:tailEnd/>
            </a:ln>
            <a:effectLst/>
          </p:spPr>
          <p:txBody>
            <a:bodyPr>
              <a:spAutoFit/>
            </a:bodyPr>
            <a:lstStyle/>
            <a:p>
              <a:pPr>
                <a:spcBef>
                  <a:spcPct val="50000"/>
                </a:spcBef>
              </a:pPr>
              <a:r>
                <a:rPr lang="ru-RU" sz="2800"/>
                <a:t>зачаточные листочки</a:t>
              </a:r>
            </a:p>
          </p:txBody>
        </p:sp>
        <p:sp>
          <p:nvSpPr>
            <p:cNvPr id="28679" name="Line 7"/>
            <p:cNvSpPr>
              <a:spLocks noChangeShapeType="1"/>
            </p:cNvSpPr>
            <p:nvPr/>
          </p:nvSpPr>
          <p:spPr bwMode="auto">
            <a:xfrm flipH="1">
              <a:off x="1791" y="1715"/>
              <a:ext cx="749" cy="37"/>
            </a:xfrm>
            <a:prstGeom prst="line">
              <a:avLst/>
            </a:prstGeom>
            <a:noFill/>
            <a:ln w="76200">
              <a:solidFill>
                <a:srgbClr val="FF0000"/>
              </a:solidFill>
              <a:round/>
              <a:headEnd type="oval" w="sm" len="sm"/>
              <a:tailEnd type="triangle" w="sm" len="med"/>
            </a:ln>
            <a:effectLst/>
          </p:spPr>
          <p:txBody>
            <a:bodyPr/>
            <a:lstStyle/>
            <a:p>
              <a:endParaRPr lang="ru-RU"/>
            </a:p>
          </p:txBody>
        </p:sp>
      </p:grpSp>
      <p:grpSp>
        <p:nvGrpSpPr>
          <p:cNvPr id="3" name="Group 8"/>
          <p:cNvGrpSpPr>
            <a:grpSpLocks/>
          </p:cNvGrpSpPr>
          <p:nvPr/>
        </p:nvGrpSpPr>
        <p:grpSpPr bwMode="auto">
          <a:xfrm>
            <a:off x="2771775" y="1412875"/>
            <a:ext cx="5257800" cy="519113"/>
            <a:chOff x="1746" y="890"/>
            <a:chExt cx="3312" cy="327"/>
          </a:xfrm>
        </p:grpSpPr>
        <p:sp>
          <p:nvSpPr>
            <p:cNvPr id="28681" name="Text Box 9"/>
            <p:cNvSpPr txBox="1">
              <a:spLocks noChangeArrowheads="1"/>
            </p:cNvSpPr>
            <p:nvPr/>
          </p:nvSpPr>
          <p:spPr bwMode="auto">
            <a:xfrm>
              <a:off x="2608" y="890"/>
              <a:ext cx="2450" cy="327"/>
            </a:xfrm>
            <a:prstGeom prst="rect">
              <a:avLst/>
            </a:prstGeom>
            <a:noFill/>
            <a:ln w="9525">
              <a:noFill/>
              <a:miter lim="800000"/>
              <a:headEnd/>
              <a:tailEnd/>
            </a:ln>
            <a:effectLst/>
          </p:spPr>
          <p:txBody>
            <a:bodyPr>
              <a:spAutoFit/>
            </a:bodyPr>
            <a:lstStyle/>
            <a:p>
              <a:pPr>
                <a:spcBef>
                  <a:spcPct val="50000"/>
                </a:spcBef>
              </a:pPr>
              <a:r>
                <a:rPr lang="ru-RU" sz="2800"/>
                <a:t>почечные чешуи</a:t>
              </a:r>
            </a:p>
          </p:txBody>
        </p:sp>
        <p:sp>
          <p:nvSpPr>
            <p:cNvPr id="28682" name="Line 10"/>
            <p:cNvSpPr>
              <a:spLocks noChangeShapeType="1"/>
            </p:cNvSpPr>
            <p:nvPr/>
          </p:nvSpPr>
          <p:spPr bwMode="auto">
            <a:xfrm flipH="1">
              <a:off x="1746" y="1080"/>
              <a:ext cx="794" cy="37"/>
            </a:xfrm>
            <a:prstGeom prst="line">
              <a:avLst/>
            </a:prstGeom>
            <a:noFill/>
            <a:ln w="76200">
              <a:solidFill>
                <a:srgbClr val="FF0000"/>
              </a:solidFill>
              <a:round/>
              <a:headEnd type="oval" w="sm" len="sm"/>
              <a:tailEnd type="triangle" w="sm" len="med"/>
            </a:ln>
            <a:effectLst/>
          </p:spPr>
          <p:txBody>
            <a:bodyPr/>
            <a:lstStyle/>
            <a:p>
              <a:endParaRPr lang="ru-RU"/>
            </a:p>
          </p:txBody>
        </p:sp>
      </p:grpSp>
      <p:grpSp>
        <p:nvGrpSpPr>
          <p:cNvPr id="4" name="Group 11"/>
          <p:cNvGrpSpPr>
            <a:grpSpLocks/>
          </p:cNvGrpSpPr>
          <p:nvPr/>
        </p:nvGrpSpPr>
        <p:grpSpPr bwMode="auto">
          <a:xfrm>
            <a:off x="2627313" y="3421063"/>
            <a:ext cx="5402262" cy="528637"/>
            <a:chOff x="1655" y="2155"/>
            <a:chExt cx="3403" cy="333"/>
          </a:xfrm>
        </p:grpSpPr>
        <p:sp>
          <p:nvSpPr>
            <p:cNvPr id="28684" name="Text Box 12"/>
            <p:cNvSpPr txBox="1">
              <a:spLocks noChangeArrowheads="1"/>
            </p:cNvSpPr>
            <p:nvPr/>
          </p:nvSpPr>
          <p:spPr bwMode="auto">
            <a:xfrm>
              <a:off x="2608" y="2155"/>
              <a:ext cx="2450" cy="33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ru-RU" sz="2800"/>
                <a:t>зачаточные цветки</a:t>
              </a:r>
            </a:p>
          </p:txBody>
        </p:sp>
        <p:sp>
          <p:nvSpPr>
            <p:cNvPr id="28685" name="Line 13"/>
            <p:cNvSpPr>
              <a:spLocks noChangeShapeType="1"/>
            </p:cNvSpPr>
            <p:nvPr/>
          </p:nvSpPr>
          <p:spPr bwMode="auto">
            <a:xfrm flipH="1" flipV="1">
              <a:off x="1655" y="2341"/>
              <a:ext cx="885" cy="9"/>
            </a:xfrm>
            <a:prstGeom prst="line">
              <a:avLst/>
            </a:prstGeom>
            <a:noFill/>
            <a:ln w="76200">
              <a:solidFill>
                <a:srgbClr val="FF0000"/>
              </a:solidFill>
              <a:round/>
              <a:headEnd type="oval" w="sm" len="sm"/>
              <a:tailEnd type="triangle" w="sm" len="med"/>
            </a:ln>
            <a:effectLst/>
          </p:spPr>
          <p:txBody>
            <a:bodyPr/>
            <a:lstStyle/>
            <a:p>
              <a:endParaRPr lang="ru-RU"/>
            </a:p>
          </p:txBody>
        </p:sp>
      </p:grpSp>
      <p:grpSp>
        <p:nvGrpSpPr>
          <p:cNvPr id="5" name="Group 14"/>
          <p:cNvGrpSpPr>
            <a:grpSpLocks/>
          </p:cNvGrpSpPr>
          <p:nvPr/>
        </p:nvGrpSpPr>
        <p:grpSpPr bwMode="auto">
          <a:xfrm>
            <a:off x="2484438" y="5430838"/>
            <a:ext cx="5545137" cy="519112"/>
            <a:chOff x="1565" y="3421"/>
            <a:chExt cx="3493" cy="327"/>
          </a:xfrm>
        </p:grpSpPr>
        <p:sp>
          <p:nvSpPr>
            <p:cNvPr id="28687" name="Text Box 15"/>
            <p:cNvSpPr txBox="1">
              <a:spLocks noChangeArrowheads="1"/>
            </p:cNvSpPr>
            <p:nvPr/>
          </p:nvSpPr>
          <p:spPr bwMode="auto">
            <a:xfrm>
              <a:off x="2608" y="3421"/>
              <a:ext cx="2450" cy="327"/>
            </a:xfrm>
            <a:prstGeom prst="rect">
              <a:avLst/>
            </a:prstGeom>
            <a:noFill/>
            <a:ln w="9525">
              <a:noFill/>
              <a:miter lim="800000"/>
              <a:headEnd/>
              <a:tailEnd/>
            </a:ln>
            <a:effectLst/>
          </p:spPr>
          <p:txBody>
            <a:bodyPr>
              <a:spAutoFit/>
            </a:bodyPr>
            <a:lstStyle/>
            <a:p>
              <a:pPr>
                <a:spcBef>
                  <a:spcPct val="50000"/>
                </a:spcBef>
              </a:pPr>
              <a:r>
                <a:rPr lang="ru-RU" sz="2800"/>
                <a:t>зачаточный стебель</a:t>
              </a:r>
            </a:p>
          </p:txBody>
        </p:sp>
        <p:sp>
          <p:nvSpPr>
            <p:cNvPr id="28688" name="Line 16"/>
            <p:cNvSpPr>
              <a:spLocks noChangeShapeType="1"/>
            </p:cNvSpPr>
            <p:nvPr/>
          </p:nvSpPr>
          <p:spPr bwMode="auto">
            <a:xfrm flipH="1">
              <a:off x="1565" y="3621"/>
              <a:ext cx="975" cy="31"/>
            </a:xfrm>
            <a:prstGeom prst="line">
              <a:avLst/>
            </a:prstGeom>
            <a:noFill/>
            <a:ln w="76200">
              <a:solidFill>
                <a:srgbClr val="FF0000"/>
              </a:solidFill>
              <a:round/>
              <a:headEnd type="oval" w="sm" len="sm"/>
              <a:tailEnd type="triangle" w="sm" len="med"/>
            </a:ln>
            <a:effectLst/>
          </p:spPr>
          <p:txBody>
            <a:bodyPr/>
            <a:lstStyle/>
            <a:p>
              <a:endParaRPr lang="ru-RU"/>
            </a:p>
          </p:txBody>
        </p:sp>
      </p:grpSp>
      <p:grpSp>
        <p:nvGrpSpPr>
          <p:cNvPr id="6" name="Group 17"/>
          <p:cNvGrpSpPr>
            <a:grpSpLocks/>
          </p:cNvGrpSpPr>
          <p:nvPr/>
        </p:nvGrpSpPr>
        <p:grpSpPr bwMode="auto">
          <a:xfrm>
            <a:off x="2268538" y="4425950"/>
            <a:ext cx="5761037" cy="519113"/>
            <a:chOff x="1429" y="2788"/>
            <a:chExt cx="3629" cy="327"/>
          </a:xfrm>
        </p:grpSpPr>
        <p:sp>
          <p:nvSpPr>
            <p:cNvPr id="28690" name="Text Box 18"/>
            <p:cNvSpPr txBox="1">
              <a:spLocks noChangeArrowheads="1"/>
            </p:cNvSpPr>
            <p:nvPr/>
          </p:nvSpPr>
          <p:spPr bwMode="auto">
            <a:xfrm>
              <a:off x="2608" y="2788"/>
              <a:ext cx="2450" cy="327"/>
            </a:xfrm>
            <a:prstGeom prst="rect">
              <a:avLst/>
            </a:prstGeom>
            <a:noFill/>
            <a:ln w="9525">
              <a:noFill/>
              <a:miter lim="800000"/>
              <a:headEnd/>
              <a:tailEnd/>
            </a:ln>
            <a:effectLst/>
          </p:spPr>
          <p:txBody>
            <a:bodyPr>
              <a:spAutoFit/>
            </a:bodyPr>
            <a:lstStyle/>
            <a:p>
              <a:pPr>
                <a:spcBef>
                  <a:spcPct val="50000"/>
                </a:spcBef>
              </a:pPr>
              <a:r>
                <a:rPr lang="ru-RU" sz="2800"/>
                <a:t>зачаточная почка</a:t>
              </a:r>
            </a:p>
          </p:txBody>
        </p:sp>
        <p:sp>
          <p:nvSpPr>
            <p:cNvPr id="28691" name="Line 19"/>
            <p:cNvSpPr>
              <a:spLocks noChangeShapeType="1"/>
            </p:cNvSpPr>
            <p:nvPr/>
          </p:nvSpPr>
          <p:spPr bwMode="auto">
            <a:xfrm flipH="1" flipV="1">
              <a:off x="1429" y="2976"/>
              <a:ext cx="1111" cy="8"/>
            </a:xfrm>
            <a:prstGeom prst="line">
              <a:avLst/>
            </a:prstGeom>
            <a:noFill/>
            <a:ln w="76200">
              <a:solidFill>
                <a:srgbClr val="FF0000"/>
              </a:solidFill>
              <a:round/>
              <a:headEnd type="oval" w="sm" len="sm"/>
              <a:tailEnd type="triangle" w="sm" len="med"/>
            </a:ln>
            <a:effec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3ccc62fd0f1t"/>
          <p:cNvPicPr>
            <a:picLocks noChangeAspect="1" noChangeArrowheads="1"/>
          </p:cNvPicPr>
          <p:nvPr/>
        </p:nvPicPr>
        <p:blipFill>
          <a:blip r:embed="rId2"/>
          <a:srcRect/>
          <a:stretch>
            <a:fillRect/>
          </a:stretch>
        </p:blipFill>
        <p:spPr bwMode="auto">
          <a:xfrm>
            <a:off x="285720" y="1"/>
            <a:ext cx="8643998" cy="6572272"/>
          </a:xfrm>
          <a:prstGeom prst="rect">
            <a:avLst/>
          </a:prstGeom>
          <a:noFill/>
        </p:spPr>
      </p:pic>
      <p:sp>
        <p:nvSpPr>
          <p:cNvPr id="3" name="Прямоугольник 2"/>
          <p:cNvSpPr/>
          <p:nvPr/>
        </p:nvSpPr>
        <p:spPr>
          <a:xfrm>
            <a:off x="428596" y="1643050"/>
            <a:ext cx="7500990" cy="4154984"/>
          </a:xfrm>
          <a:prstGeom prst="rect">
            <a:avLst/>
          </a:prstGeom>
        </p:spPr>
        <p:txBody>
          <a:bodyPr wrap="square">
            <a:spAutoFit/>
          </a:bodyPr>
          <a:lstStyle/>
          <a:p>
            <a:pPr algn="ctr"/>
            <a:r>
              <a:rPr lang="ru-RU" sz="6600" kern="10" dirty="0" smtClean="0">
                <a:ln w="9525">
                  <a:solidFill>
                    <a:schemeClr val="tx1"/>
                  </a:solidFill>
                  <a:round/>
                  <a:headEnd/>
                  <a:tailEnd/>
                </a:ln>
                <a:solidFill>
                  <a:srgbClr val="FFFF00"/>
                </a:solidFill>
                <a:effectLst>
                  <a:outerShdw dist="35921" dir="2700000" algn="ctr" rotWithShape="0">
                    <a:srgbClr val="C0C0C0">
                      <a:alpha val="80000"/>
                    </a:srgbClr>
                  </a:outerShdw>
                </a:effectLst>
                <a:latin typeface="Impact"/>
              </a:rPr>
              <a:t>Доброго   дня   </a:t>
            </a:r>
          </a:p>
          <a:p>
            <a:pPr algn="ctr"/>
            <a:r>
              <a:rPr lang="ru-RU" sz="6600" kern="10" dirty="0" smtClean="0">
                <a:ln w="9525">
                  <a:solidFill>
                    <a:schemeClr val="tx1"/>
                  </a:solidFill>
                  <a:round/>
                  <a:headEnd/>
                  <a:tailEnd/>
                </a:ln>
                <a:solidFill>
                  <a:srgbClr val="FFFF00"/>
                </a:solidFill>
                <a:effectLst>
                  <a:outerShdw dist="35921" dir="2700000" algn="ctr" rotWithShape="0">
                    <a:srgbClr val="C0C0C0">
                      <a:alpha val="80000"/>
                    </a:srgbClr>
                  </a:outerShdw>
                </a:effectLst>
                <a:latin typeface="Impact"/>
              </a:rPr>
              <a:t>и   </a:t>
            </a:r>
          </a:p>
          <a:p>
            <a:pPr algn="ctr"/>
            <a:r>
              <a:rPr lang="ru-RU" sz="6600" kern="10" dirty="0" smtClean="0">
                <a:ln w="9525">
                  <a:solidFill>
                    <a:schemeClr val="tx1"/>
                  </a:solidFill>
                  <a:round/>
                  <a:headEnd/>
                  <a:tailEnd/>
                </a:ln>
                <a:solidFill>
                  <a:srgbClr val="FFFF00"/>
                </a:solidFill>
                <a:effectLst>
                  <a:outerShdw dist="35921" dir="2700000" algn="ctr" rotWithShape="0">
                    <a:srgbClr val="C0C0C0">
                      <a:alpha val="80000"/>
                    </a:srgbClr>
                  </a:outerShdw>
                </a:effectLst>
                <a:latin typeface="Impact"/>
              </a:rPr>
              <a:t>хорошего   настроения !</a:t>
            </a:r>
            <a:endParaRPr lang="ru-RU" sz="6600" dirty="0">
              <a:ln w="9525">
                <a:solidFill>
                  <a:schemeClr val="tx1"/>
                </a:solidFill>
                <a:round/>
                <a:headEnd/>
                <a:tailEnd/>
              </a:ln>
              <a:solidFill>
                <a:srgbClr val="FFFF00"/>
              </a:solidFill>
            </a:endParaRP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ru-RU" dirty="0" smtClean="0"/>
              <a:t>КАКИЕ БЫВАЮТ ПОБЕГИ?</a:t>
            </a:r>
            <a:endParaRPr lang="ru-RU" dirty="0"/>
          </a:p>
        </p:txBody>
      </p:sp>
      <p:graphicFrame>
        <p:nvGraphicFramePr>
          <p:cNvPr id="10243" name="Organization Chart 3"/>
          <p:cNvGraphicFramePr>
            <a:graphicFrameLocks/>
          </p:cNvGraphicFramePr>
          <p:nvPr>
            <p:ph sz="half" idx="1"/>
          </p:nvPr>
        </p:nvGraphicFramePr>
        <p:xfrm>
          <a:off x="431800" y="1568450"/>
          <a:ext cx="8208963" cy="2160588"/>
        </p:xfrm>
        <a:graphic>
          <a:graphicData uri="http://schemas.openxmlformats.org/drawingml/2006/compatibility">
            <com:legacyDrawing xmlns:com="http://schemas.openxmlformats.org/drawingml/2006/compatibility" spid="_x0000_s16386"/>
          </a:graphicData>
        </a:graphic>
      </p:graphicFrame>
      <p:pic>
        <p:nvPicPr>
          <p:cNvPr id="10250" name="Picture 10" descr="цветочный побег"/>
          <p:cNvPicPr>
            <a:picLocks noChangeAspect="1" noChangeArrowheads="1"/>
          </p:cNvPicPr>
          <p:nvPr/>
        </p:nvPicPr>
        <p:blipFill>
          <a:blip r:embed="rId4"/>
          <a:srcRect/>
          <a:stretch>
            <a:fillRect/>
          </a:stretch>
        </p:blipFill>
        <p:spPr bwMode="auto">
          <a:xfrm rot="-2476674">
            <a:off x="6043613" y="3873500"/>
            <a:ext cx="1504950" cy="2879725"/>
          </a:xfrm>
          <a:prstGeom prst="rect">
            <a:avLst/>
          </a:prstGeom>
          <a:noFill/>
        </p:spPr>
      </p:pic>
      <p:pic>
        <p:nvPicPr>
          <p:cNvPr id="10251" name="Picture 11" descr="вегетативный побег"/>
          <p:cNvPicPr>
            <a:picLocks noChangeAspect="1" noChangeArrowheads="1"/>
          </p:cNvPicPr>
          <p:nvPr/>
        </p:nvPicPr>
        <p:blipFill>
          <a:blip r:embed="rId5"/>
          <a:srcRect/>
          <a:stretch>
            <a:fillRect/>
          </a:stretch>
        </p:blipFill>
        <p:spPr bwMode="auto">
          <a:xfrm rot="-3389919">
            <a:off x="834231" y="3860007"/>
            <a:ext cx="2644775" cy="2878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3">
                                            <p:subSp spid="_x0000_s16390"/>
                                          </p:spTgt>
                                        </p:tgtEl>
                                        <p:attrNameLst>
                                          <p:attrName>style.visibility</p:attrName>
                                        </p:attrNameLst>
                                      </p:cBhvr>
                                      <p:to>
                                        <p:strVal val="visible"/>
                                      </p:to>
                                    </p:set>
                                    <p:animEffect transition="in" filter="wipe(left)">
                                      <p:cBhvr>
                                        <p:cTn id="7" dur="500"/>
                                        <p:tgtEl>
                                          <p:spTgt spid="10243">
                                            <p:subSp spid="_x0000_s16390"/>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43">
                                            <p:subSp spid="_x0000_s16391"/>
                                          </p:spTgt>
                                        </p:tgtEl>
                                        <p:attrNameLst>
                                          <p:attrName>style.visibility</p:attrName>
                                        </p:attrNameLst>
                                      </p:cBhvr>
                                      <p:to>
                                        <p:strVal val="visible"/>
                                      </p:to>
                                    </p:set>
                                    <p:animEffect transition="in" filter="wipe(left)">
                                      <p:cBhvr>
                                        <p:cTn id="12" dur="500"/>
                                        <p:tgtEl>
                                          <p:spTgt spid="10243">
                                            <p:subSp spid="_x0000_s16391"/>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51"/>
                                        </p:tgtEl>
                                        <p:attrNameLst>
                                          <p:attrName>style.visibility</p:attrName>
                                        </p:attrNameLst>
                                      </p:cBhvr>
                                      <p:to>
                                        <p:strVal val="visible"/>
                                      </p:to>
                                    </p:set>
                                    <p:animEffect transition="in" filter="fade">
                                      <p:cBhvr>
                                        <p:cTn id="15" dur="2000"/>
                                        <p:tgtEl>
                                          <p:spTgt spid="102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3">
                                            <p:subSp spid="_x0000_s16392"/>
                                          </p:spTgt>
                                        </p:tgtEl>
                                        <p:attrNameLst>
                                          <p:attrName>style.visibility</p:attrName>
                                        </p:attrNameLst>
                                      </p:cBhvr>
                                      <p:to>
                                        <p:strVal val="visible"/>
                                      </p:to>
                                    </p:set>
                                    <p:animEffect transition="in" filter="wipe(left)">
                                      <p:cBhvr>
                                        <p:cTn id="20" dur="500"/>
                                        <p:tgtEl>
                                          <p:spTgt spid="10243">
                                            <p:subSp spid="_x0000_s16392"/>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250"/>
                                        </p:tgtEl>
                                        <p:attrNameLst>
                                          <p:attrName>style.visibility</p:attrName>
                                        </p:attrNameLst>
                                      </p:cBhvr>
                                      <p:to>
                                        <p:strVal val="visible"/>
                                      </p:to>
                                    </p:set>
                                    <p:animEffect transition="in" filter="fade">
                                      <p:cBhvr>
                                        <p:cTn id="23" dur="2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10243" grpId="0" bld="depthByNod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ru-RU"/>
              <a:t>Вегетативный побег</a:t>
            </a:r>
          </a:p>
        </p:txBody>
      </p:sp>
      <p:pic>
        <p:nvPicPr>
          <p:cNvPr id="12291" name="Picture 3" descr="побег без листьев"/>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31913" y="1560513"/>
            <a:ext cx="1749425" cy="4532312"/>
          </a:xfrm>
          <a:prstGeom prst="rect">
            <a:avLst/>
          </a:prstGeom>
          <a:noFill/>
        </p:spPr>
      </p:pic>
      <p:grpSp>
        <p:nvGrpSpPr>
          <p:cNvPr id="2" name="Group 4"/>
          <p:cNvGrpSpPr>
            <a:grpSpLocks/>
          </p:cNvGrpSpPr>
          <p:nvPr/>
        </p:nvGrpSpPr>
        <p:grpSpPr bwMode="auto">
          <a:xfrm>
            <a:off x="2843213" y="1773238"/>
            <a:ext cx="5329237" cy="519112"/>
            <a:chOff x="1791" y="1117"/>
            <a:chExt cx="3357" cy="327"/>
          </a:xfrm>
        </p:grpSpPr>
        <p:sp>
          <p:nvSpPr>
            <p:cNvPr id="12293" name="Text Box 5"/>
            <p:cNvSpPr txBox="1">
              <a:spLocks noChangeArrowheads="1"/>
            </p:cNvSpPr>
            <p:nvPr/>
          </p:nvSpPr>
          <p:spPr bwMode="auto">
            <a:xfrm>
              <a:off x="2925" y="1117"/>
              <a:ext cx="2223" cy="327"/>
            </a:xfrm>
            <a:prstGeom prst="rect">
              <a:avLst/>
            </a:prstGeom>
            <a:noFill/>
            <a:ln w="9525">
              <a:noFill/>
              <a:miter lim="800000"/>
              <a:headEnd/>
              <a:tailEnd/>
            </a:ln>
            <a:effectLst/>
          </p:spPr>
          <p:txBody>
            <a:bodyPr>
              <a:spAutoFit/>
            </a:bodyPr>
            <a:lstStyle/>
            <a:p>
              <a:pPr>
                <a:spcBef>
                  <a:spcPct val="50000"/>
                </a:spcBef>
              </a:pPr>
              <a:r>
                <a:rPr lang="ru-RU" sz="2800"/>
                <a:t>верхушечная почка</a:t>
              </a:r>
            </a:p>
          </p:txBody>
        </p:sp>
        <p:sp>
          <p:nvSpPr>
            <p:cNvPr id="12294" name="Line 6"/>
            <p:cNvSpPr>
              <a:spLocks noChangeShapeType="1"/>
            </p:cNvSpPr>
            <p:nvPr/>
          </p:nvSpPr>
          <p:spPr bwMode="auto">
            <a:xfrm flipH="1">
              <a:off x="1791" y="1298"/>
              <a:ext cx="1089" cy="0"/>
            </a:xfrm>
            <a:prstGeom prst="line">
              <a:avLst/>
            </a:prstGeom>
            <a:noFill/>
            <a:ln w="76200">
              <a:solidFill>
                <a:srgbClr val="FF0000"/>
              </a:solidFill>
              <a:round/>
              <a:headEnd/>
              <a:tailEnd/>
            </a:ln>
            <a:effectLst/>
          </p:spPr>
          <p:txBody>
            <a:bodyPr/>
            <a:lstStyle/>
            <a:p>
              <a:endParaRPr lang="ru-RU"/>
            </a:p>
          </p:txBody>
        </p:sp>
      </p:grpSp>
      <p:grpSp>
        <p:nvGrpSpPr>
          <p:cNvPr id="3" name="Group 7"/>
          <p:cNvGrpSpPr>
            <a:grpSpLocks/>
          </p:cNvGrpSpPr>
          <p:nvPr/>
        </p:nvGrpSpPr>
        <p:grpSpPr bwMode="auto">
          <a:xfrm>
            <a:off x="2124075" y="3355975"/>
            <a:ext cx="6048375" cy="1585913"/>
            <a:chOff x="1338" y="2114"/>
            <a:chExt cx="3810" cy="999"/>
          </a:xfrm>
        </p:grpSpPr>
        <p:sp>
          <p:nvSpPr>
            <p:cNvPr id="12296" name="Text Box 8"/>
            <p:cNvSpPr txBox="1">
              <a:spLocks noChangeArrowheads="1"/>
            </p:cNvSpPr>
            <p:nvPr/>
          </p:nvSpPr>
          <p:spPr bwMode="auto">
            <a:xfrm>
              <a:off x="2925" y="2423"/>
              <a:ext cx="2223" cy="327"/>
            </a:xfrm>
            <a:prstGeom prst="rect">
              <a:avLst/>
            </a:prstGeom>
            <a:noFill/>
            <a:ln w="9525">
              <a:noFill/>
              <a:miter lim="800000"/>
              <a:headEnd/>
              <a:tailEnd/>
            </a:ln>
            <a:effectLst/>
          </p:spPr>
          <p:txBody>
            <a:bodyPr>
              <a:spAutoFit/>
            </a:bodyPr>
            <a:lstStyle/>
            <a:p>
              <a:pPr>
                <a:spcBef>
                  <a:spcPct val="50000"/>
                </a:spcBef>
              </a:pPr>
              <a:r>
                <a:rPr lang="ru-RU" sz="2800"/>
                <a:t>боковые почки</a:t>
              </a:r>
            </a:p>
          </p:txBody>
        </p:sp>
        <p:sp>
          <p:nvSpPr>
            <p:cNvPr id="12297" name="Line 9"/>
            <p:cNvSpPr>
              <a:spLocks noChangeShapeType="1"/>
            </p:cNvSpPr>
            <p:nvPr/>
          </p:nvSpPr>
          <p:spPr bwMode="auto">
            <a:xfrm flipH="1" flipV="1">
              <a:off x="1700" y="2114"/>
              <a:ext cx="1180" cy="499"/>
            </a:xfrm>
            <a:prstGeom prst="line">
              <a:avLst/>
            </a:prstGeom>
            <a:noFill/>
            <a:ln w="76200">
              <a:solidFill>
                <a:srgbClr val="FF0000"/>
              </a:solidFill>
              <a:round/>
              <a:headEnd/>
              <a:tailEnd/>
            </a:ln>
            <a:effectLst/>
          </p:spPr>
          <p:txBody>
            <a:bodyPr/>
            <a:lstStyle/>
            <a:p>
              <a:endParaRPr lang="ru-RU"/>
            </a:p>
          </p:txBody>
        </p:sp>
        <p:sp>
          <p:nvSpPr>
            <p:cNvPr id="12298" name="Line 10"/>
            <p:cNvSpPr>
              <a:spLocks noChangeShapeType="1"/>
            </p:cNvSpPr>
            <p:nvPr/>
          </p:nvSpPr>
          <p:spPr bwMode="auto">
            <a:xfrm flipH="1">
              <a:off x="1338" y="2614"/>
              <a:ext cx="1542" cy="499"/>
            </a:xfrm>
            <a:prstGeom prst="line">
              <a:avLst/>
            </a:prstGeom>
            <a:noFill/>
            <a:ln w="76200">
              <a:solidFill>
                <a:srgbClr val="FF0000"/>
              </a:solidFill>
              <a:round/>
              <a:headEnd/>
              <a:tailEnd/>
            </a:ln>
            <a:effec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ru-RU"/>
              <a:t>Вегетативный побег</a:t>
            </a:r>
          </a:p>
        </p:txBody>
      </p:sp>
      <p:pic>
        <p:nvPicPr>
          <p:cNvPr id="14339" name="Picture 3" descr="побег с листьями"/>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8313" y="1352550"/>
            <a:ext cx="4445000" cy="4527550"/>
          </a:xfrm>
          <a:prstGeom prst="rect">
            <a:avLst/>
          </a:prstGeom>
          <a:noFill/>
        </p:spPr>
      </p:pic>
      <p:grpSp>
        <p:nvGrpSpPr>
          <p:cNvPr id="2" name="Group 4"/>
          <p:cNvGrpSpPr>
            <a:grpSpLocks/>
          </p:cNvGrpSpPr>
          <p:nvPr/>
        </p:nvGrpSpPr>
        <p:grpSpPr bwMode="auto">
          <a:xfrm>
            <a:off x="3132138" y="1484313"/>
            <a:ext cx="5040312" cy="1333500"/>
            <a:chOff x="1973" y="935"/>
            <a:chExt cx="3175" cy="840"/>
          </a:xfrm>
        </p:grpSpPr>
        <p:sp>
          <p:nvSpPr>
            <p:cNvPr id="14341" name="Arc 5"/>
            <p:cNvSpPr>
              <a:spLocks/>
            </p:cNvSpPr>
            <p:nvPr/>
          </p:nvSpPr>
          <p:spPr bwMode="auto">
            <a:xfrm>
              <a:off x="1973" y="1616"/>
              <a:ext cx="159" cy="159"/>
            </a:xfrm>
            <a:custGeom>
              <a:avLst/>
              <a:gdLst>
                <a:gd name="G0" fmla="+- 0 0 0"/>
                <a:gd name="G1" fmla="+- 21600 0 0"/>
                <a:gd name="G2" fmla="+- 21600 0 0"/>
                <a:gd name="T0" fmla="*/ 0 w 21600"/>
                <a:gd name="T1" fmla="*/ 0 h 21600"/>
                <a:gd name="T2" fmla="*/ 21600 w 21600"/>
                <a:gd name="T3" fmla="*/ 2158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1" y="0"/>
                    <a:pt x="21588" y="9658"/>
                    <a:pt x="21599" y="21580"/>
                  </a:cubicBezTo>
                </a:path>
                <a:path w="21600" h="21600" stroke="0" extrusionOk="0">
                  <a:moveTo>
                    <a:pt x="-1" y="0"/>
                  </a:moveTo>
                  <a:cubicBezTo>
                    <a:pt x="11921" y="0"/>
                    <a:pt x="21588" y="9658"/>
                    <a:pt x="21599" y="21580"/>
                  </a:cubicBezTo>
                  <a:lnTo>
                    <a:pt x="0" y="21600"/>
                  </a:lnTo>
                  <a:close/>
                </a:path>
              </a:pathLst>
            </a:custGeom>
            <a:noFill/>
            <a:ln w="57150">
              <a:solidFill>
                <a:srgbClr val="FF0000"/>
              </a:solidFill>
              <a:round/>
              <a:headEnd/>
              <a:tailEnd/>
            </a:ln>
            <a:effectLst/>
          </p:spPr>
          <p:txBody>
            <a:bodyPr wrap="none" anchor="ctr"/>
            <a:lstStyle/>
            <a:p>
              <a:endParaRPr lang="ru-RU"/>
            </a:p>
          </p:txBody>
        </p:sp>
        <p:sp>
          <p:nvSpPr>
            <p:cNvPr id="14342" name="Text Box 6"/>
            <p:cNvSpPr txBox="1">
              <a:spLocks noChangeArrowheads="1"/>
            </p:cNvSpPr>
            <p:nvPr/>
          </p:nvSpPr>
          <p:spPr bwMode="auto">
            <a:xfrm>
              <a:off x="3515" y="935"/>
              <a:ext cx="1633" cy="327"/>
            </a:xfrm>
            <a:prstGeom prst="rect">
              <a:avLst/>
            </a:prstGeom>
            <a:noFill/>
            <a:ln w="9525">
              <a:noFill/>
              <a:miter lim="800000"/>
              <a:headEnd/>
              <a:tailEnd/>
            </a:ln>
            <a:effectLst/>
          </p:spPr>
          <p:txBody>
            <a:bodyPr>
              <a:spAutoFit/>
            </a:bodyPr>
            <a:lstStyle/>
            <a:p>
              <a:r>
                <a:rPr lang="ru-RU" sz="2800"/>
                <a:t>пазуха листа</a:t>
              </a:r>
            </a:p>
          </p:txBody>
        </p:sp>
        <p:sp>
          <p:nvSpPr>
            <p:cNvPr id="14343" name="Line 7"/>
            <p:cNvSpPr>
              <a:spLocks noChangeShapeType="1"/>
            </p:cNvSpPr>
            <p:nvPr/>
          </p:nvSpPr>
          <p:spPr bwMode="auto">
            <a:xfrm flipV="1">
              <a:off x="2064" y="1117"/>
              <a:ext cx="314" cy="544"/>
            </a:xfrm>
            <a:prstGeom prst="line">
              <a:avLst/>
            </a:prstGeom>
            <a:noFill/>
            <a:ln w="57150">
              <a:solidFill>
                <a:srgbClr val="FF0000"/>
              </a:solidFill>
              <a:round/>
              <a:headEnd/>
              <a:tailEnd/>
            </a:ln>
            <a:effectLst/>
          </p:spPr>
          <p:txBody>
            <a:bodyPr/>
            <a:lstStyle/>
            <a:p>
              <a:endParaRPr lang="ru-RU"/>
            </a:p>
          </p:txBody>
        </p:sp>
        <p:sp>
          <p:nvSpPr>
            <p:cNvPr id="14344" name="Line 8"/>
            <p:cNvSpPr>
              <a:spLocks noChangeShapeType="1"/>
            </p:cNvSpPr>
            <p:nvPr/>
          </p:nvSpPr>
          <p:spPr bwMode="auto">
            <a:xfrm>
              <a:off x="2381" y="1117"/>
              <a:ext cx="1134" cy="0"/>
            </a:xfrm>
            <a:prstGeom prst="line">
              <a:avLst/>
            </a:prstGeom>
            <a:noFill/>
            <a:ln w="57150">
              <a:solidFill>
                <a:srgbClr val="FF0000"/>
              </a:solidFill>
              <a:round/>
              <a:headEnd/>
              <a:tailEnd/>
            </a:ln>
            <a:effectLst/>
          </p:spPr>
          <p:txBody>
            <a:bodyPr/>
            <a:lstStyle/>
            <a:p>
              <a:endParaRPr lang="ru-RU"/>
            </a:p>
          </p:txBody>
        </p:sp>
      </p:grpSp>
      <p:grpSp>
        <p:nvGrpSpPr>
          <p:cNvPr id="3" name="Group 9"/>
          <p:cNvGrpSpPr>
            <a:grpSpLocks/>
          </p:cNvGrpSpPr>
          <p:nvPr/>
        </p:nvGrpSpPr>
        <p:grpSpPr bwMode="auto">
          <a:xfrm>
            <a:off x="2268538" y="5013325"/>
            <a:ext cx="5903912" cy="1527175"/>
            <a:chOff x="1429" y="3158"/>
            <a:chExt cx="3719" cy="962"/>
          </a:xfrm>
        </p:grpSpPr>
        <p:sp>
          <p:nvSpPr>
            <p:cNvPr id="14346" name="Line 10"/>
            <p:cNvSpPr>
              <a:spLocks noChangeShapeType="1"/>
            </p:cNvSpPr>
            <p:nvPr/>
          </p:nvSpPr>
          <p:spPr bwMode="auto">
            <a:xfrm>
              <a:off x="1429" y="3158"/>
              <a:ext cx="816" cy="816"/>
            </a:xfrm>
            <a:prstGeom prst="line">
              <a:avLst/>
            </a:prstGeom>
            <a:noFill/>
            <a:ln w="57150">
              <a:solidFill>
                <a:srgbClr val="FF0000"/>
              </a:solidFill>
              <a:round/>
              <a:headEnd/>
              <a:tailEnd/>
            </a:ln>
            <a:effectLst/>
          </p:spPr>
          <p:txBody>
            <a:bodyPr/>
            <a:lstStyle/>
            <a:p>
              <a:endParaRPr lang="ru-RU"/>
            </a:p>
          </p:txBody>
        </p:sp>
        <p:sp>
          <p:nvSpPr>
            <p:cNvPr id="14347" name="Line 11"/>
            <p:cNvSpPr>
              <a:spLocks noChangeShapeType="1"/>
            </p:cNvSpPr>
            <p:nvPr/>
          </p:nvSpPr>
          <p:spPr bwMode="auto">
            <a:xfrm>
              <a:off x="2245" y="3974"/>
              <a:ext cx="1225" cy="0"/>
            </a:xfrm>
            <a:prstGeom prst="line">
              <a:avLst/>
            </a:prstGeom>
            <a:noFill/>
            <a:ln w="57150">
              <a:solidFill>
                <a:srgbClr val="FF0000"/>
              </a:solidFill>
              <a:round/>
              <a:headEnd/>
              <a:tailEnd/>
            </a:ln>
            <a:effectLst/>
          </p:spPr>
          <p:txBody>
            <a:bodyPr/>
            <a:lstStyle/>
            <a:p>
              <a:endParaRPr lang="ru-RU"/>
            </a:p>
          </p:txBody>
        </p:sp>
        <p:sp>
          <p:nvSpPr>
            <p:cNvPr id="14348" name="Text Box 12"/>
            <p:cNvSpPr txBox="1">
              <a:spLocks noChangeArrowheads="1"/>
            </p:cNvSpPr>
            <p:nvPr/>
          </p:nvSpPr>
          <p:spPr bwMode="auto">
            <a:xfrm>
              <a:off x="3515" y="3793"/>
              <a:ext cx="1633" cy="327"/>
            </a:xfrm>
            <a:prstGeom prst="rect">
              <a:avLst/>
            </a:prstGeom>
            <a:noFill/>
            <a:ln w="9525">
              <a:noFill/>
              <a:miter lim="800000"/>
              <a:headEnd/>
              <a:tailEnd/>
            </a:ln>
            <a:effectLst/>
          </p:spPr>
          <p:txBody>
            <a:bodyPr>
              <a:spAutoFit/>
            </a:bodyPr>
            <a:lstStyle/>
            <a:p>
              <a:r>
                <a:rPr lang="ru-RU" sz="2800"/>
                <a:t>узел</a:t>
              </a:r>
            </a:p>
          </p:txBody>
        </p:sp>
      </p:grpSp>
      <p:grpSp>
        <p:nvGrpSpPr>
          <p:cNvPr id="4" name="Group 13"/>
          <p:cNvGrpSpPr>
            <a:grpSpLocks/>
          </p:cNvGrpSpPr>
          <p:nvPr/>
        </p:nvGrpSpPr>
        <p:grpSpPr bwMode="auto">
          <a:xfrm>
            <a:off x="2894013" y="2987675"/>
            <a:ext cx="5278437" cy="1392238"/>
            <a:chOff x="1823" y="1882"/>
            <a:chExt cx="3325" cy="877"/>
          </a:xfrm>
        </p:grpSpPr>
        <p:sp>
          <p:nvSpPr>
            <p:cNvPr id="14350" name="Text Box 14"/>
            <p:cNvSpPr txBox="1">
              <a:spLocks noChangeArrowheads="1"/>
            </p:cNvSpPr>
            <p:nvPr/>
          </p:nvSpPr>
          <p:spPr bwMode="auto">
            <a:xfrm>
              <a:off x="3515" y="2432"/>
              <a:ext cx="1633" cy="327"/>
            </a:xfrm>
            <a:prstGeom prst="rect">
              <a:avLst/>
            </a:prstGeom>
            <a:noFill/>
            <a:ln w="9525">
              <a:noFill/>
              <a:miter lim="800000"/>
              <a:headEnd/>
              <a:tailEnd/>
            </a:ln>
            <a:effectLst/>
          </p:spPr>
          <p:txBody>
            <a:bodyPr>
              <a:spAutoFit/>
            </a:bodyPr>
            <a:lstStyle/>
            <a:p>
              <a:r>
                <a:rPr lang="ru-RU" sz="2800"/>
                <a:t>междоузлие</a:t>
              </a:r>
            </a:p>
          </p:txBody>
        </p:sp>
        <p:sp>
          <p:nvSpPr>
            <p:cNvPr id="14351" name="AutoShape 15"/>
            <p:cNvSpPr>
              <a:spLocks/>
            </p:cNvSpPr>
            <p:nvPr/>
          </p:nvSpPr>
          <p:spPr bwMode="auto">
            <a:xfrm rot="13040537">
              <a:off x="1823" y="1882"/>
              <a:ext cx="136" cy="680"/>
            </a:xfrm>
            <a:prstGeom prst="leftBrace">
              <a:avLst>
                <a:gd name="adj1" fmla="val 41667"/>
                <a:gd name="adj2" fmla="val 50000"/>
              </a:avLst>
            </a:prstGeom>
            <a:noFill/>
            <a:ln w="57150">
              <a:solidFill>
                <a:srgbClr val="FF0000"/>
              </a:solidFill>
              <a:round/>
              <a:headEnd/>
              <a:tailEnd/>
            </a:ln>
            <a:effectLst/>
          </p:spPr>
          <p:txBody>
            <a:bodyPr wrap="none" anchor="ctr"/>
            <a:lstStyle/>
            <a:p>
              <a:endParaRPr lang="ru-RU"/>
            </a:p>
          </p:txBody>
        </p:sp>
        <p:sp>
          <p:nvSpPr>
            <p:cNvPr id="14352" name="Line 16"/>
            <p:cNvSpPr>
              <a:spLocks noChangeShapeType="1"/>
            </p:cNvSpPr>
            <p:nvPr/>
          </p:nvSpPr>
          <p:spPr bwMode="auto">
            <a:xfrm>
              <a:off x="1927" y="2251"/>
              <a:ext cx="635" cy="367"/>
            </a:xfrm>
            <a:prstGeom prst="line">
              <a:avLst/>
            </a:prstGeom>
            <a:noFill/>
            <a:ln w="57150">
              <a:solidFill>
                <a:srgbClr val="FF0000"/>
              </a:solidFill>
              <a:round/>
              <a:headEnd/>
              <a:tailEnd/>
            </a:ln>
            <a:effectLst/>
          </p:spPr>
          <p:txBody>
            <a:bodyPr/>
            <a:lstStyle/>
            <a:p>
              <a:endParaRPr lang="ru-RU"/>
            </a:p>
          </p:txBody>
        </p:sp>
        <p:sp>
          <p:nvSpPr>
            <p:cNvPr id="14353" name="Line 17"/>
            <p:cNvSpPr>
              <a:spLocks noChangeShapeType="1"/>
            </p:cNvSpPr>
            <p:nvPr/>
          </p:nvSpPr>
          <p:spPr bwMode="auto">
            <a:xfrm flipH="1">
              <a:off x="2562" y="2614"/>
              <a:ext cx="953" cy="0"/>
            </a:xfrm>
            <a:prstGeom prst="line">
              <a:avLst/>
            </a:prstGeom>
            <a:noFill/>
            <a:ln w="57150">
              <a:solidFill>
                <a:srgbClr val="FF0000"/>
              </a:solidFill>
              <a:round/>
              <a:headEnd/>
              <a:tailEnd/>
            </a:ln>
            <a:effec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20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ru-RU"/>
              <a:t>Размер междоузлий</a:t>
            </a:r>
          </a:p>
        </p:txBody>
      </p:sp>
      <p:pic>
        <p:nvPicPr>
          <p:cNvPr id="16387" name="Picture 3" descr="Бамбук"/>
          <p:cNvPicPr>
            <a:picLocks noGrp="1" noChangeAspect="1" noChangeArrowheads="1"/>
          </p:cNvPicPr>
          <p:nvPr>
            <p:ph sz="half" idx="3"/>
          </p:nvPr>
        </p:nvPicPr>
        <p:blipFill>
          <a:blip r:embed="rId3"/>
          <a:srcRect/>
          <a:stretch>
            <a:fillRect/>
          </a:stretch>
        </p:blipFill>
        <p:spPr>
          <a:xfrm>
            <a:off x="4970463" y="1600200"/>
            <a:ext cx="3394075" cy="4924425"/>
          </a:xfrm>
          <a:noFill/>
          <a:ln/>
        </p:spPr>
      </p:pic>
      <p:pic>
        <p:nvPicPr>
          <p:cNvPr id="16388" name="Picture 4" descr="podoroznik"/>
          <p:cNvPicPr>
            <a:picLocks noGrp="1" noChangeArrowheads="1"/>
          </p:cNvPicPr>
          <p:nvPr>
            <p:ph sz="quarter" idx="1"/>
          </p:nvPr>
        </p:nvPicPr>
        <p:blipFill>
          <a:blip r:embed="rId4"/>
          <a:srcRect/>
          <a:stretch>
            <a:fillRect/>
          </a:stretch>
        </p:blipFill>
        <p:spPr>
          <a:xfrm>
            <a:off x="1333500" y="1600200"/>
            <a:ext cx="3238500" cy="2379663"/>
          </a:xfrm>
          <a:noFill/>
          <a:ln/>
        </p:spPr>
      </p:pic>
      <p:pic>
        <p:nvPicPr>
          <p:cNvPr id="16389" name="Picture 5" descr="одуванчик"/>
          <p:cNvPicPr>
            <a:picLocks noGrp="1" noChangeArrowheads="1"/>
          </p:cNvPicPr>
          <p:nvPr>
            <p:ph sz="quarter" idx="2"/>
          </p:nvPr>
        </p:nvPicPr>
        <p:blipFill>
          <a:blip r:embed="rId5"/>
          <a:srcRect/>
          <a:stretch>
            <a:fillRect/>
          </a:stretch>
        </p:blipFill>
        <p:spPr>
          <a:xfrm>
            <a:off x="395288" y="4144963"/>
            <a:ext cx="3238500" cy="237966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2000"/>
                                        <p:tgtEl>
                                          <p:spTgt spid="1638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389"/>
                                        </p:tgtEl>
                                        <p:attrNameLst>
                                          <p:attrName>style.visibility</p:attrName>
                                        </p:attrNameLst>
                                      </p:cBhvr>
                                      <p:to>
                                        <p:strVal val="visible"/>
                                      </p:to>
                                    </p:set>
                                    <p:animEffect transition="in" filter="fade">
                                      <p:cBhvr>
                                        <p:cTn id="11" dur="2000"/>
                                        <p:tgtEl>
                                          <p:spTgt spid="1638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387"/>
                                        </p:tgtEl>
                                        <p:attrNameLst>
                                          <p:attrName>style.visibility</p:attrName>
                                        </p:attrNameLst>
                                      </p:cBhvr>
                                      <p:to>
                                        <p:strVal val="visible"/>
                                      </p:to>
                                    </p:set>
                                    <p:animEffect transition="in" filter="fade">
                                      <p:cBhvr>
                                        <p:cTn id="16"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ru-RU" dirty="0" smtClean="0"/>
              <a:t>ЛИСТОРАСПОЛОЖЕНИЕ БЫВАЕТ…</a:t>
            </a:r>
            <a:endParaRPr lang="ru-RU" dirty="0"/>
          </a:p>
        </p:txBody>
      </p:sp>
      <p:graphicFrame>
        <p:nvGraphicFramePr>
          <p:cNvPr id="18435" name="Organization Chart 3"/>
          <p:cNvGraphicFramePr>
            <a:graphicFrameLocks/>
          </p:cNvGraphicFramePr>
          <p:nvPr>
            <p:ph sz="half" idx="1"/>
          </p:nvPr>
        </p:nvGraphicFramePr>
        <p:xfrm>
          <a:off x="431800" y="1568450"/>
          <a:ext cx="8426480" cy="2160588"/>
        </p:xfrm>
        <a:graphic>
          <a:graphicData uri="http://schemas.openxmlformats.org/drawingml/2006/compatibility">
            <com:legacyDrawing xmlns:com="http://schemas.openxmlformats.org/drawingml/2006/compatibility" spid="_x0000_s17410"/>
          </a:graphicData>
        </a:graphic>
      </p:graphicFrame>
      <p:pic>
        <p:nvPicPr>
          <p:cNvPr id="18444" name="Picture 12" descr="мутовчатое"/>
          <p:cNvPicPr>
            <a:picLocks noChangeArrowheads="1"/>
          </p:cNvPicPr>
          <p:nvPr/>
        </p:nvPicPr>
        <p:blipFill>
          <a:blip r:embed="rId4">
            <a:clrChange>
              <a:clrFrom>
                <a:srgbClr val="FFFFFF"/>
              </a:clrFrom>
              <a:clrTo>
                <a:srgbClr val="FFFFFF">
                  <a:alpha val="0"/>
                </a:srgbClr>
              </a:clrTo>
            </a:clrChange>
          </a:blip>
          <a:srcRect/>
          <a:stretch>
            <a:fillRect/>
          </a:stretch>
        </p:blipFill>
        <p:spPr bwMode="auto">
          <a:xfrm>
            <a:off x="6373813" y="3932238"/>
            <a:ext cx="2159000" cy="2665412"/>
          </a:xfrm>
          <a:prstGeom prst="rect">
            <a:avLst/>
          </a:prstGeom>
          <a:noFill/>
        </p:spPr>
      </p:pic>
      <p:pic>
        <p:nvPicPr>
          <p:cNvPr id="18445" name="Picture 13" descr="очередное"/>
          <p:cNvPicPr>
            <a:picLocks noChangeArrowheads="1"/>
          </p:cNvPicPr>
          <p:nvPr/>
        </p:nvPicPr>
        <p:blipFill>
          <a:blip r:embed="rId5">
            <a:clrChange>
              <a:clrFrom>
                <a:srgbClr val="FFFFFF"/>
              </a:clrFrom>
              <a:clrTo>
                <a:srgbClr val="FFFFFF">
                  <a:alpha val="0"/>
                </a:srgbClr>
              </a:clrTo>
            </a:clrChange>
          </a:blip>
          <a:srcRect/>
          <a:stretch>
            <a:fillRect/>
          </a:stretch>
        </p:blipFill>
        <p:spPr bwMode="auto">
          <a:xfrm>
            <a:off x="611188" y="3932238"/>
            <a:ext cx="2159000" cy="2665412"/>
          </a:xfrm>
          <a:prstGeom prst="rect">
            <a:avLst/>
          </a:prstGeom>
          <a:noFill/>
        </p:spPr>
      </p:pic>
      <p:pic>
        <p:nvPicPr>
          <p:cNvPr id="18446" name="Picture 14" descr="супротивное"/>
          <p:cNvPicPr>
            <a:picLocks noChangeArrowheads="1"/>
          </p:cNvPicPr>
          <p:nvPr/>
        </p:nvPicPr>
        <p:blipFill>
          <a:blip r:embed="rId6">
            <a:clrChange>
              <a:clrFrom>
                <a:srgbClr val="FFFFFF"/>
              </a:clrFrom>
              <a:clrTo>
                <a:srgbClr val="FFFFFF">
                  <a:alpha val="0"/>
                </a:srgbClr>
              </a:clrTo>
            </a:clrChange>
          </a:blip>
          <a:srcRect/>
          <a:stretch>
            <a:fillRect/>
          </a:stretch>
        </p:blipFill>
        <p:spPr bwMode="auto">
          <a:xfrm>
            <a:off x="3492500" y="3933825"/>
            <a:ext cx="2159000" cy="2665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subSp spid="_x0000_s17415"/>
                                          </p:spTgt>
                                        </p:tgtEl>
                                        <p:attrNameLst>
                                          <p:attrName>style.visibility</p:attrName>
                                        </p:attrNameLst>
                                      </p:cBhvr>
                                      <p:to>
                                        <p:strVal val="visible"/>
                                      </p:to>
                                    </p:set>
                                    <p:animEffect transition="in" filter="wipe(left)">
                                      <p:cBhvr>
                                        <p:cTn id="7" dur="500"/>
                                        <p:tgtEl>
                                          <p:spTgt spid="18435">
                                            <p:subSp spid="_x0000_s17415"/>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subSp spid="_x0000_s17416"/>
                                          </p:spTgt>
                                        </p:tgtEl>
                                        <p:attrNameLst>
                                          <p:attrName>style.visibility</p:attrName>
                                        </p:attrNameLst>
                                      </p:cBhvr>
                                      <p:to>
                                        <p:strVal val="visible"/>
                                      </p:to>
                                    </p:set>
                                    <p:animEffect transition="in" filter="wipe(left)">
                                      <p:cBhvr>
                                        <p:cTn id="12" dur="500"/>
                                        <p:tgtEl>
                                          <p:spTgt spid="18435">
                                            <p:subSp spid="_x0000_s17416"/>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445"/>
                                        </p:tgtEl>
                                        <p:attrNameLst>
                                          <p:attrName>style.visibility</p:attrName>
                                        </p:attrNameLst>
                                      </p:cBhvr>
                                      <p:to>
                                        <p:strVal val="visible"/>
                                      </p:to>
                                    </p:set>
                                    <p:animEffect transition="in" filter="fade">
                                      <p:cBhvr>
                                        <p:cTn id="15" dur="2000"/>
                                        <p:tgtEl>
                                          <p:spTgt spid="1844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435">
                                            <p:subSp spid="_x0000_s17417"/>
                                          </p:spTgt>
                                        </p:tgtEl>
                                        <p:attrNameLst>
                                          <p:attrName>style.visibility</p:attrName>
                                        </p:attrNameLst>
                                      </p:cBhvr>
                                      <p:to>
                                        <p:strVal val="visible"/>
                                      </p:to>
                                    </p:set>
                                    <p:animEffect transition="in" filter="wipe(left)">
                                      <p:cBhvr>
                                        <p:cTn id="20" dur="500"/>
                                        <p:tgtEl>
                                          <p:spTgt spid="18435">
                                            <p:subSp spid="_x0000_s17417"/>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8446"/>
                                        </p:tgtEl>
                                        <p:attrNameLst>
                                          <p:attrName>style.visibility</p:attrName>
                                        </p:attrNameLst>
                                      </p:cBhvr>
                                      <p:to>
                                        <p:strVal val="visible"/>
                                      </p:to>
                                    </p:set>
                                    <p:animEffect transition="in" filter="fade">
                                      <p:cBhvr>
                                        <p:cTn id="23" dur="2000"/>
                                        <p:tgtEl>
                                          <p:spTgt spid="1844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435">
                                            <p:subSp spid="_x0000_s17418"/>
                                          </p:spTgt>
                                        </p:tgtEl>
                                        <p:attrNameLst>
                                          <p:attrName>style.visibility</p:attrName>
                                        </p:attrNameLst>
                                      </p:cBhvr>
                                      <p:to>
                                        <p:strVal val="visible"/>
                                      </p:to>
                                    </p:set>
                                    <p:animEffect transition="in" filter="wipe(left)">
                                      <p:cBhvr>
                                        <p:cTn id="28" dur="500"/>
                                        <p:tgtEl>
                                          <p:spTgt spid="18435">
                                            <p:subSp spid="_x0000_s17418"/>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8444"/>
                                        </p:tgtEl>
                                        <p:attrNameLst>
                                          <p:attrName>style.visibility</p:attrName>
                                        </p:attrNameLst>
                                      </p:cBhvr>
                                      <p:to>
                                        <p:strVal val="visible"/>
                                      </p:to>
                                    </p:set>
                                    <p:animEffect transition="in" filter="fade">
                                      <p:cBhvr>
                                        <p:cTn id="31" dur="2000"/>
                                        <p:tgtEl>
                                          <p:spTgt spid="18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18435" grpId="0" bld="depthByNod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ru-RU" sz="4000"/>
              <a:t>Очередное листорасположение</a:t>
            </a:r>
          </a:p>
        </p:txBody>
      </p:sp>
      <p:sp>
        <p:nvSpPr>
          <p:cNvPr id="20483" name="Rectangle 3"/>
          <p:cNvSpPr>
            <a:spLocks noGrp="1" noChangeArrowheads="1"/>
          </p:cNvSpPr>
          <p:nvPr>
            <p:ph type="body" sz="half" idx="3"/>
          </p:nvPr>
        </p:nvSpPr>
        <p:spPr>
          <a:xfrm>
            <a:off x="457200" y="5411788"/>
            <a:ext cx="8229600" cy="1112837"/>
          </a:xfrm>
        </p:spPr>
        <p:txBody>
          <a:bodyPr/>
          <a:lstStyle/>
          <a:p>
            <a:pPr marL="0" indent="0"/>
            <a:r>
              <a:rPr lang="ru-RU" sz="2800"/>
              <a:t>Очередное листорасположение </a:t>
            </a:r>
            <a:r>
              <a:rPr lang="ru-RU" sz="2800">
                <a:sym typeface="Wingdings 2" pitchFamily="18" charset="2"/>
              </a:rPr>
              <a:t>– от каждого узла стебля отходит один лист.</a:t>
            </a:r>
          </a:p>
        </p:txBody>
      </p:sp>
      <p:pic>
        <p:nvPicPr>
          <p:cNvPr id="20484" name="Picture 4" descr="традесканция"/>
          <p:cNvPicPr>
            <a:picLocks noGrp="1" noChangeAspect="1" noChangeArrowheads="1"/>
          </p:cNvPicPr>
          <p:nvPr>
            <p:ph sz="quarter" idx="1"/>
          </p:nvPr>
        </p:nvPicPr>
        <p:blipFill>
          <a:blip r:embed="rId3"/>
          <a:srcRect/>
          <a:stretch>
            <a:fillRect/>
          </a:stretch>
        </p:blipFill>
        <p:spPr>
          <a:xfrm>
            <a:off x="71438" y="1485900"/>
            <a:ext cx="3602037" cy="3814763"/>
          </a:xfrm>
          <a:noFill/>
          <a:ln/>
        </p:spPr>
      </p:pic>
      <p:pic>
        <p:nvPicPr>
          <p:cNvPr id="20485" name="Picture 5" descr="bereza"/>
          <p:cNvPicPr>
            <a:picLocks noGrp="1" noChangeAspect="1" noChangeArrowheads="1"/>
          </p:cNvPicPr>
          <p:nvPr>
            <p:ph sz="quarter" idx="2"/>
          </p:nvPr>
        </p:nvPicPr>
        <p:blipFill>
          <a:blip r:embed="rId4"/>
          <a:srcRect/>
          <a:stretch>
            <a:fillRect/>
          </a:stretch>
        </p:blipFill>
        <p:spPr>
          <a:xfrm>
            <a:off x="3746500" y="1484313"/>
            <a:ext cx="5326063" cy="38195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485"/>
                                        </p:tgtEl>
                                        <p:attrNameLst>
                                          <p:attrName>style.visibility</p:attrName>
                                        </p:attrNameLst>
                                      </p:cBhvr>
                                      <p:to>
                                        <p:strVal val="visible"/>
                                      </p:to>
                                    </p:set>
                                    <p:animEffect transition="in" filter="fade">
                                      <p:cBhvr>
                                        <p:cTn id="11" dur="2000"/>
                                        <p:tgtEl>
                                          <p:spTgt spid="20485"/>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0483">
                                            <p:txEl>
                                              <p:pRg st="0" end="0"/>
                                            </p:txEl>
                                          </p:spTgt>
                                        </p:tgtEl>
                                        <p:attrNameLst>
                                          <p:attrName>style.visibility</p:attrName>
                                        </p:attrNameLst>
                                      </p:cBhvr>
                                      <p:to>
                                        <p:strVal val="visible"/>
                                      </p:to>
                                    </p:set>
                                    <p:animEffect transition="in" filter="wipe(left)">
                                      <p:cBhvr>
                                        <p:cTn id="15"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ru-RU" sz="4000"/>
              <a:t>Супротивное листорасположение</a:t>
            </a:r>
          </a:p>
        </p:txBody>
      </p:sp>
      <p:sp>
        <p:nvSpPr>
          <p:cNvPr id="22531" name="Rectangle 3"/>
          <p:cNvSpPr>
            <a:spLocks noGrp="1" noChangeArrowheads="1"/>
          </p:cNvSpPr>
          <p:nvPr>
            <p:ph type="body" sz="half" idx="3"/>
          </p:nvPr>
        </p:nvSpPr>
        <p:spPr>
          <a:xfrm>
            <a:off x="457200" y="5411788"/>
            <a:ext cx="8229600" cy="1112837"/>
          </a:xfrm>
        </p:spPr>
        <p:txBody>
          <a:bodyPr/>
          <a:lstStyle/>
          <a:p>
            <a:pPr marL="0" indent="0"/>
            <a:r>
              <a:rPr lang="ru-RU" sz="2800"/>
              <a:t>Супротивное листорасположение </a:t>
            </a:r>
            <a:r>
              <a:rPr lang="ru-RU" sz="2800">
                <a:sym typeface="Wingdings 2" pitchFamily="18" charset="2"/>
              </a:rPr>
              <a:t>— два листа находятся друг против друга.</a:t>
            </a:r>
          </a:p>
        </p:txBody>
      </p:sp>
      <p:pic>
        <p:nvPicPr>
          <p:cNvPr id="22532" name="Picture 4" descr="крапива 3"/>
          <p:cNvPicPr>
            <a:picLocks noGrp="1" noChangeAspect="1" noChangeArrowheads="1"/>
          </p:cNvPicPr>
          <p:nvPr>
            <p:ph sz="quarter" idx="1"/>
          </p:nvPr>
        </p:nvPicPr>
        <p:blipFill>
          <a:blip r:embed="rId3" cstate="print"/>
          <a:srcRect l="8499" r="4597"/>
          <a:stretch>
            <a:fillRect/>
          </a:stretch>
        </p:blipFill>
        <p:spPr>
          <a:xfrm>
            <a:off x="358775" y="1484313"/>
            <a:ext cx="3960813" cy="3816350"/>
          </a:xfrm>
          <a:noFill/>
          <a:ln/>
        </p:spPr>
      </p:pic>
      <p:pic>
        <p:nvPicPr>
          <p:cNvPr id="22533" name="Picture 5" descr="фуксия"/>
          <p:cNvPicPr>
            <a:picLocks noGrp="1" noChangeAspect="1" noChangeArrowheads="1"/>
          </p:cNvPicPr>
          <p:nvPr>
            <p:ph sz="quarter" idx="2"/>
          </p:nvPr>
        </p:nvPicPr>
        <p:blipFill>
          <a:blip r:embed="rId4"/>
          <a:srcRect l="3064" r="6929"/>
          <a:stretch>
            <a:fillRect/>
          </a:stretch>
        </p:blipFill>
        <p:spPr>
          <a:xfrm>
            <a:off x="4681538" y="1484313"/>
            <a:ext cx="4103687" cy="38163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2000"/>
                                        <p:tgtEl>
                                          <p:spTgt spid="2253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2533"/>
                                        </p:tgtEl>
                                        <p:attrNameLst>
                                          <p:attrName>style.visibility</p:attrName>
                                        </p:attrNameLst>
                                      </p:cBhvr>
                                      <p:to>
                                        <p:strVal val="visible"/>
                                      </p:to>
                                    </p:set>
                                    <p:animEffect transition="in" filter="fade">
                                      <p:cBhvr>
                                        <p:cTn id="11" dur="2000"/>
                                        <p:tgtEl>
                                          <p:spTgt spid="22533"/>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wipe(left)">
                                      <p:cBhvr>
                                        <p:cTn id="15"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theme1.xml><?xml version="1.0" encoding="utf-8"?>
<a:theme xmlns:a="http://schemas.openxmlformats.org/drawingml/2006/main" name="Экология 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Экология 1</Template>
  <TotalTime>48</TotalTime>
  <Words>1525</Words>
  <Application>Microsoft Office PowerPoint</Application>
  <PresentationFormat>Экран (4:3)</PresentationFormat>
  <Paragraphs>128</Paragraphs>
  <Slides>21</Slides>
  <Notes>19</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Calibri</vt:lpstr>
      <vt:lpstr>Arial</vt:lpstr>
      <vt:lpstr>Экология 1</vt:lpstr>
      <vt:lpstr>ПОБЕГ  И  ПОЧКА: СТРОЕНИЕ, ЗНАЧЕНИЕ  И  РАЗНООБРАЗИЕ</vt:lpstr>
      <vt:lpstr>ЧТО НАЗЫВАЮТ ПОБЕГОМ?</vt:lpstr>
      <vt:lpstr>КАКИЕ БЫВАЮТ ПОБЕГИ?</vt:lpstr>
      <vt:lpstr>Вегетативный побег</vt:lpstr>
      <vt:lpstr>Вегетативный побег</vt:lpstr>
      <vt:lpstr>Размер междоузлий</vt:lpstr>
      <vt:lpstr>ЛИСТОРАСПОЛОЖЕНИЕ БЫВАЕТ…</vt:lpstr>
      <vt:lpstr>Очередное листорасположение</vt:lpstr>
      <vt:lpstr>Супротивное листорасположение</vt:lpstr>
      <vt:lpstr>Мутовчатое листорасположение</vt:lpstr>
      <vt:lpstr>ФУНКЦИЯ ПОБЕГА –  ВОЗДУШНОЕ ПИТАНИЕ РАСТЕНИЯ</vt:lpstr>
      <vt:lpstr>КАК ПОЧКИ ВЫГЛЯДЯТ ЗИМОЙ</vt:lpstr>
      <vt:lpstr>Что же такое почка? </vt:lpstr>
      <vt:lpstr>Разнообразие почек</vt:lpstr>
      <vt:lpstr>Разнообразие почек</vt:lpstr>
      <vt:lpstr>РАСПОЛОЖЕНИЕ ПОЧЕК МОЖЕТ БЫТЬ ТАКИМ:</vt:lpstr>
      <vt:lpstr>Спящие почки</vt:lpstr>
      <vt:lpstr>КАКИЕ БЫВАЮТ ПОЧКИ?</vt:lpstr>
      <vt:lpstr>СТРОЕНИЕ  ВЕГЕТАТИВНОЙ ПОЧКИ</vt:lpstr>
      <vt:lpstr>СТРОЕНИЕ ЦВЕТОЧНОЙ ПОЧКИ</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dc:description>http://aida.ucoz.ru</dc:description>
  <cp:lastModifiedBy>пк</cp:lastModifiedBy>
  <cp:revision>21</cp:revision>
  <dcterms:created xsi:type="dcterms:W3CDTF">2011-11-15T07:37:52Z</dcterms:created>
  <dcterms:modified xsi:type="dcterms:W3CDTF">2011-11-15T08:26:14Z</dcterms:modified>
  <cp:category>шаблоны к Powerpoint</cp:category>
</cp:coreProperties>
</file>