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8" r:id="rId4"/>
    <p:sldId id="272" r:id="rId5"/>
    <p:sldId id="260" r:id="rId6"/>
    <p:sldId id="290" r:id="rId7"/>
    <p:sldId id="264" r:id="rId8"/>
    <p:sldId id="265" r:id="rId9"/>
    <p:sldId id="291" r:id="rId10"/>
    <p:sldId id="271" r:id="rId11"/>
    <p:sldId id="275" r:id="rId12"/>
    <p:sldId id="292" r:id="rId13"/>
    <p:sldId id="277" r:id="rId14"/>
    <p:sldId id="278" r:id="rId15"/>
    <p:sldId id="284" r:id="rId16"/>
    <p:sldId id="285" r:id="rId17"/>
    <p:sldId id="286" r:id="rId18"/>
    <p:sldId id="287" r:id="rId19"/>
    <p:sldId id="29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500063" y="6500813"/>
            <a:ext cx="10969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9900"/>
                </a:solidFill>
                <a:latin typeface="Adventure" pitchFamily="2" charset="0"/>
              </a:rPr>
              <a:t>FedotoVA</a:t>
            </a:r>
            <a:endParaRPr lang="ru-RU" dirty="0">
              <a:solidFill>
                <a:srgbClr val="009900"/>
              </a:solidFill>
              <a:latin typeface="Adventur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BC11-4D20-41EF-85B7-3C4546B42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74B0-4EB2-407C-AD46-05A46B6B8FAB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22CB-7950-4038-8DC7-16A1DFAE0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9137-0D94-43EA-9761-068A4FB02038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5FBA-E662-4B84-A249-47EF12395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1038-8D70-426D-A0BE-877ECBA17F96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FB29-8420-49B1-913F-4A9269438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A0F4-F4C2-488E-8213-9817E94A0197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A503-F8FC-403F-8DFC-C5DC5551F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0239-A35F-4AED-8823-FBCE6A501A92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D7CA7-0663-44E1-9ECE-FABCAB26B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B3DF-6FC4-4CA3-A4E9-9011ECFF40B7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1938-A752-4AE5-9D68-F18130ABC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7BED-3F0E-4CF9-AD6D-384AFCF7B9DF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B6F4-D3D0-4524-9DE4-73ACFC9B6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1767-C46E-48FE-9048-E15EE58481F3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7C3A-F066-4E23-9C17-CB8E270A5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3C7FB-046D-4162-ABD5-1F0402E150FF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D9B4-9A80-4D6B-844B-2B6497523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7066-72C1-4FE6-8B8E-55AF87C86918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8D9B-ECAA-4843-B5E4-BF5A0EC38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505DD9-9802-4A35-AC0E-C99815E68627}" type="datetimeFigureOut">
              <a:rPr lang="ru-RU"/>
              <a:pPr>
                <a:defRPr/>
              </a:pPr>
              <a:t>09.02.2012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CFA85E-ED5D-46F8-BFAC-15B317316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971520" y="1285860"/>
            <a:ext cx="8172480" cy="2243152"/>
          </a:xfrm>
        </p:spPr>
        <p:txBody>
          <a:bodyPr/>
          <a:lstStyle/>
          <a:p>
            <a:r>
              <a:rPr lang="ru-RU" sz="4800" i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ПАПОРОТНИКООБРАЗНЫЕ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857892"/>
            <a:ext cx="6400800" cy="757246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биологии МБОУ ООШ п.Тельмана Стефутина Ирина Викторовна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786182" cy="1704964"/>
          </a:xfrm>
        </p:spPr>
        <p:txBody>
          <a:bodyPr/>
          <a:lstStyle/>
          <a:p>
            <a:pPr eaLnBrk="1" hangingPunct="1"/>
            <a:r>
              <a:rPr lang="uk-UA" sz="48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Жизненный</a:t>
            </a:r>
            <a:r>
              <a:rPr lang="uk-UA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цикл хвоща</a:t>
            </a:r>
            <a:endParaRPr lang="ru-RU" sz="48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571736" y="2143116"/>
            <a:ext cx="2305050" cy="863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Спорофит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6478587" y="3214686"/>
            <a:ext cx="2451131" cy="7858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Спороносный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колосок </a:t>
            </a:r>
          </a:p>
          <a:p>
            <a:pPr algn="ctr"/>
            <a:endParaRPr lang="ru-RU" sz="2400" b="1" dirty="0">
              <a:latin typeface="Garamond" pitchFamily="18" charset="0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357950" y="4643446"/>
            <a:ext cx="2305050" cy="5064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Споры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5292725" y="5715016"/>
            <a:ext cx="2493985" cy="10001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Заросток 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одно-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двудомный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3571868" y="5000636"/>
            <a:ext cx="2008194" cy="6334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Антеридии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500034" y="2928934"/>
            <a:ext cx="2305050" cy="6508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Garamond" pitchFamily="18" charset="0"/>
              </a:rPr>
              <a:t>Зигота 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2643173" y="5661025"/>
            <a:ext cx="1785951" cy="6254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Архегонии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2643174" y="3857628"/>
            <a:ext cx="2305050" cy="6492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сперматозоиды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785786" y="4714884"/>
            <a:ext cx="2305050" cy="7191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яйцеклетки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000628" y="2571744"/>
            <a:ext cx="1857388" cy="71438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7500958" y="4071942"/>
            <a:ext cx="144462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6929454" y="5143512"/>
            <a:ext cx="428628" cy="57784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 flipV="1">
            <a:off x="4357686" y="6143644"/>
            <a:ext cx="935038" cy="714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5357818" y="5500702"/>
            <a:ext cx="43180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2214546" y="5429264"/>
            <a:ext cx="428628" cy="50006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 flipV="1">
            <a:off x="3786182" y="4500570"/>
            <a:ext cx="43180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1571605" y="3571876"/>
            <a:ext cx="71437" cy="1150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1643042" y="2500306"/>
            <a:ext cx="936625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 flipV="1">
            <a:off x="2357422" y="3500438"/>
            <a:ext cx="43180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0"/>
            <a:ext cx="1617681" cy="2081543"/>
          </a:xfrm>
          <a:prstGeom prst="rect">
            <a:avLst/>
          </a:prstGeom>
          <a:noFill/>
        </p:spPr>
      </p:pic>
      <p:pic>
        <p:nvPicPr>
          <p:cNvPr id="23" name="Picture 7" descr="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"/>
            <a:ext cx="1827208" cy="2071678"/>
          </a:xfrm>
          <a:prstGeom prst="rect">
            <a:avLst/>
          </a:prstGeom>
          <a:noFill/>
        </p:spPr>
      </p:pic>
      <p:pic>
        <p:nvPicPr>
          <p:cNvPr id="24" name="Picture 6" descr="26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1"/>
            <a:ext cx="1163617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 Папоротниковидные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686800" cy="4768865"/>
          </a:xfrm>
        </p:spPr>
        <p:txBody>
          <a:bodyPr/>
          <a:lstStyle/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Обширная группа </a:t>
            </a:r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травянистных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древесных форм споровых растений;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Насчитывают более 12 тыс. видов;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 обитания: на суше, в пресных водоёмах, на скалах;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Внешний вид: травы, эпифиты, лианы, древовидные;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Некоторые виды выращивают в декоративных целях,  некоторые – для употребления в пищу.</a:t>
            </a:r>
          </a:p>
          <a:p>
            <a:endParaRPr lang="ru-RU" dirty="0" smtClean="0"/>
          </a:p>
        </p:txBody>
      </p:sp>
      <p:pic>
        <p:nvPicPr>
          <p:cNvPr id="16388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500570"/>
            <a:ext cx="2848450" cy="2147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МНОГООБРАЗИЕ ПАПОРОТНИКОВ</a:t>
            </a:r>
          </a:p>
        </p:txBody>
      </p:sp>
      <p:pic>
        <p:nvPicPr>
          <p:cNvPr id="21510" name="Picture 6" descr="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1811" y="3786190"/>
            <a:ext cx="3213593" cy="2379661"/>
          </a:xfrm>
          <a:prstGeom prst="rect">
            <a:avLst/>
          </a:prstGeom>
          <a:noFill/>
        </p:spPr>
      </p:pic>
      <p:pic>
        <p:nvPicPr>
          <p:cNvPr id="21511" name="Picture 7" descr="23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351621"/>
            <a:ext cx="3174994" cy="2148817"/>
          </a:xfrm>
          <a:prstGeom prst="rect">
            <a:avLst/>
          </a:prstGeom>
          <a:noFill/>
        </p:spPr>
      </p:pic>
      <p:pic>
        <p:nvPicPr>
          <p:cNvPr id="21512" name="Picture 8" descr="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752227"/>
            <a:ext cx="3173408" cy="2415211"/>
          </a:xfrm>
          <a:prstGeom prst="rect">
            <a:avLst/>
          </a:prstGeom>
          <a:noFill/>
        </p:spPr>
      </p:pic>
      <p:pic>
        <p:nvPicPr>
          <p:cNvPr id="21514" name="Picture 10" descr="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299833"/>
            <a:ext cx="3030531" cy="22752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СХЕМА СТРОЕНИЯ ПАПОРОТНИКА</a:t>
            </a:r>
          </a:p>
        </p:txBody>
      </p:sp>
      <p:pic>
        <p:nvPicPr>
          <p:cNvPr id="18436" name="Picture 4" descr="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71612"/>
            <a:ext cx="3130550" cy="4608513"/>
          </a:xfrm>
          <a:prstGeom prst="rect">
            <a:avLst/>
          </a:prstGeom>
          <a:noFill/>
        </p:spPr>
      </p:pic>
      <p:pic>
        <p:nvPicPr>
          <p:cNvPr id="18437" name="Picture 5" descr="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428736"/>
            <a:ext cx="4927596" cy="1590675"/>
          </a:xfrm>
          <a:prstGeom prst="rect">
            <a:avLst/>
          </a:prstGeom>
          <a:noFill/>
        </p:spPr>
      </p:pic>
      <p:pic>
        <p:nvPicPr>
          <p:cNvPr id="18438" name="Picture 6" descr="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143248"/>
            <a:ext cx="4416436" cy="1492250"/>
          </a:xfrm>
          <a:prstGeom prst="rect">
            <a:avLst/>
          </a:prstGeom>
          <a:noFill/>
        </p:spPr>
      </p:pic>
      <p:pic>
        <p:nvPicPr>
          <p:cNvPr id="18439" name="Picture 7" descr="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4572008"/>
            <a:ext cx="3995738" cy="147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СХЕМА СТРОЕНИЯ СПОРАНГИЯ</a:t>
            </a:r>
          </a:p>
        </p:txBody>
      </p:sp>
      <p:pic>
        <p:nvPicPr>
          <p:cNvPr id="19460" name="Picture 4" descr="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773238"/>
            <a:ext cx="2667000" cy="3924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pic>
        <p:nvPicPr>
          <p:cNvPr id="19461" name="Picture 5" descr="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428736"/>
            <a:ext cx="2381250" cy="2381250"/>
          </a:xfrm>
          <a:prstGeom prst="rect">
            <a:avLst/>
          </a:prstGeom>
          <a:noFill/>
        </p:spPr>
      </p:pic>
      <p:pic>
        <p:nvPicPr>
          <p:cNvPr id="19462" name="Picture 6" descr="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857496"/>
            <a:ext cx="2381250" cy="2390775"/>
          </a:xfrm>
          <a:prstGeom prst="rect">
            <a:avLst/>
          </a:prstGeom>
          <a:noFill/>
        </p:spPr>
      </p:pic>
      <p:pic>
        <p:nvPicPr>
          <p:cNvPr id="19463" name="Picture 7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365625"/>
            <a:ext cx="2160587" cy="2160588"/>
          </a:xfrm>
          <a:prstGeom prst="rect">
            <a:avLst/>
          </a:prstGeom>
          <a:noFill/>
        </p:spPr>
      </p:pic>
      <p:sp>
        <p:nvSpPr>
          <p:cNvPr id="84997" name="Line 5"/>
          <p:cNvSpPr>
            <a:spLocks noChangeShapeType="1"/>
          </p:cNvSpPr>
          <p:nvPr/>
        </p:nvSpPr>
        <p:spPr bwMode="auto">
          <a:xfrm flipV="1">
            <a:off x="1403350" y="2285992"/>
            <a:ext cx="2954336" cy="5667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5500694" y="2643182"/>
            <a:ext cx="1785950" cy="8572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H="1">
            <a:off x="5143504" y="4000504"/>
            <a:ext cx="2376488" cy="1871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84997" grpId="0" animBg="1"/>
      <p:bldP spid="85001" grpId="0" animBg="1"/>
      <p:bldP spid="850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 каменного угля</a:t>
            </a:r>
          </a:p>
        </p:txBody>
      </p:sp>
      <p:pic>
        <p:nvPicPr>
          <p:cNvPr id="25604" name="Picture 4" descr="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7040" y="1214422"/>
            <a:ext cx="7246960" cy="5643578"/>
          </a:xfrm>
          <a:prstGeom prst="rect">
            <a:avLst/>
          </a:prstGeom>
          <a:noFill/>
        </p:spPr>
      </p:pic>
      <p:pic>
        <p:nvPicPr>
          <p:cNvPr id="25605" name="Picture 5" descr="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7222" y="5357802"/>
            <a:ext cx="2646778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Picture 4" descr="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"/>
            <a:ext cx="9197975" cy="710565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14290"/>
            <a:ext cx="631350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Добыча каменного угля</a:t>
            </a:r>
          </a:p>
        </p:txBody>
      </p:sp>
      <p:pic>
        <p:nvPicPr>
          <p:cNvPr id="26630" name="Picture 6" descr="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294854"/>
            <a:ext cx="4460878" cy="3345659"/>
          </a:xfrm>
          <a:prstGeom prst="rect">
            <a:avLst/>
          </a:prstGeom>
          <a:noFill/>
        </p:spPr>
      </p:pic>
      <p:pic>
        <p:nvPicPr>
          <p:cNvPr id="26631" name="Picture 7" descr="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71546"/>
            <a:ext cx="3695699" cy="27765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каменного угля</a:t>
            </a:r>
          </a:p>
        </p:txBody>
      </p:sp>
      <p:pic>
        <p:nvPicPr>
          <p:cNvPr id="27652" name="Picture 4" descr="3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996" y="1071546"/>
            <a:ext cx="1984392" cy="1984392"/>
          </a:xfrm>
          <a:prstGeom prst="rect">
            <a:avLst/>
          </a:prstGeom>
          <a:noFill/>
        </p:spPr>
      </p:pic>
      <p:pic>
        <p:nvPicPr>
          <p:cNvPr id="27660" name="Picture 12" descr="3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052513"/>
            <a:ext cx="1935170" cy="1945921"/>
          </a:xfrm>
          <a:prstGeom prst="rect">
            <a:avLst/>
          </a:prstGeom>
          <a:noFill/>
        </p:spPr>
      </p:pic>
      <p:pic>
        <p:nvPicPr>
          <p:cNvPr id="27661" name="Picture 13" descr="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928658"/>
            <a:ext cx="2000264" cy="2000264"/>
          </a:xfrm>
          <a:prstGeom prst="rect">
            <a:avLst/>
          </a:prstGeom>
          <a:noFill/>
        </p:spPr>
      </p:pic>
      <p:pic>
        <p:nvPicPr>
          <p:cNvPr id="27662" name="Picture 14" descr="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" y="3095624"/>
            <a:ext cx="1900219" cy="1900219"/>
          </a:xfrm>
          <a:prstGeom prst="rect">
            <a:avLst/>
          </a:prstGeom>
          <a:noFill/>
        </p:spPr>
      </p:pic>
      <p:pic>
        <p:nvPicPr>
          <p:cNvPr id="27663" name="Picture 15" descr="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8863" y="5048250"/>
            <a:ext cx="1714500" cy="1714500"/>
          </a:xfrm>
          <a:prstGeom prst="rect">
            <a:avLst/>
          </a:prstGeom>
          <a:noFill/>
        </p:spPr>
      </p:pic>
      <p:pic>
        <p:nvPicPr>
          <p:cNvPr id="27664" name="Picture 16" descr="4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5775" y="5089525"/>
            <a:ext cx="1714500" cy="1714500"/>
          </a:xfrm>
          <a:prstGeom prst="rect">
            <a:avLst/>
          </a:prstGeom>
          <a:noFill/>
        </p:spPr>
      </p:pic>
      <p:pic>
        <p:nvPicPr>
          <p:cNvPr id="27665" name="Picture 17" descr="4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050" y="3057999"/>
            <a:ext cx="1909792" cy="1920402"/>
          </a:xfrm>
          <a:prstGeom prst="rect">
            <a:avLst/>
          </a:prstGeom>
          <a:noFill/>
        </p:spPr>
      </p:pic>
      <p:pic>
        <p:nvPicPr>
          <p:cNvPr id="27666" name="Picture 18" descr="4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9063" y="5075238"/>
            <a:ext cx="1714500" cy="1714500"/>
          </a:xfrm>
          <a:prstGeom prst="rect">
            <a:avLst/>
          </a:prstGeom>
          <a:noFill/>
        </p:spPr>
      </p:pic>
      <p:pic>
        <p:nvPicPr>
          <p:cNvPr id="27667" name="Picture 19" descr="3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3068638"/>
            <a:ext cx="2578107" cy="14618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543956" cy="52149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группе папоротникообразных относят три отдела растений: папоротники, хвощи и плауны;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Вегетативное тело папоротникообразных состоит из корней и побегов (стеблей и листьев), есть стела – осевая проводящая система, имеются покровные, механические и фотосинтезирующие ткани;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Древние папоротникообразные послужили источником образования залежей каменного угля;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Высшие споровые растения – живые ископаемые, дошедшие до наших дней, поэтому их нужно охранять.</a:t>
            </a:r>
          </a:p>
          <a:p>
            <a:pPr>
              <a:lnSpc>
                <a:spcPct val="80000"/>
              </a:lnSpc>
            </a:pPr>
            <a:endParaRPr lang="ru-RU" sz="2800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357422" y="0"/>
            <a:ext cx="58595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indent="539750" algn="ctr" eaLnBrk="0" hangingPunct="0">
              <a:defRPr/>
            </a:pPr>
            <a:r>
              <a:rPr lang="ru-RU" sz="8000" b="1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8000" b="1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24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Фото006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019" b="11019"/>
          <a:stretch>
            <a:fillRect/>
          </a:stretch>
        </p:blipFill>
        <p:spPr>
          <a:ln w="76200">
            <a:solidFill>
              <a:srgbClr val="C0000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УДАЧНОГО  ДНЯ!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58228" cy="6921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Происхождение высших споровых растений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643174" y="3143248"/>
            <a:ext cx="3857652" cy="12858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псило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фиты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(400 млн. лет тому назад)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0" y="2143116"/>
            <a:ext cx="2928958" cy="8572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Плауновидные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2571736" y="1571613"/>
            <a:ext cx="3929090" cy="78581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Папоротниковидные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6143636" y="2214554"/>
            <a:ext cx="2803528" cy="78581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Хвощевидные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Garamond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571736" y="714356"/>
            <a:ext cx="388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Семенные растения</a:t>
            </a:r>
          </a:p>
        </p:txBody>
      </p:sp>
      <p:pic>
        <p:nvPicPr>
          <p:cNvPr id="24593" name="Picture 17" descr="псилофит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429132"/>
            <a:ext cx="2892163" cy="242886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rot="16200000" flipV="1">
            <a:off x="2464581" y="3107528"/>
            <a:ext cx="571504" cy="2143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394199" y="1320785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179885" y="2749545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6286512" y="3071810"/>
            <a:ext cx="500066" cy="357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3" grpId="0" animBg="1"/>
      <p:bldP spid="24584" grpId="0" animBg="1"/>
      <p:bldP spid="245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6357982" cy="1154098"/>
          </a:xfrm>
        </p:spPr>
        <p:txBody>
          <a:bodyPr/>
          <a:lstStyle/>
          <a:p>
            <a:pPr algn="l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Папоротникообразные: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глубины веков</a:t>
            </a:r>
          </a:p>
        </p:txBody>
      </p:sp>
      <p:pic>
        <p:nvPicPr>
          <p:cNvPr id="14340" name="Picture 4" descr="4gif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71744"/>
            <a:ext cx="5522992" cy="4286256"/>
          </a:xfrm>
        </p:spPr>
      </p:pic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928934"/>
            <a:ext cx="1689524" cy="3286124"/>
          </a:xfrm>
          <a:prstGeom prst="rect">
            <a:avLst/>
          </a:prstGeom>
          <a:noFill/>
        </p:spPr>
      </p:pic>
      <p:pic>
        <p:nvPicPr>
          <p:cNvPr id="5" name="Picture 5" descr="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2935" y="0"/>
            <a:ext cx="2281065" cy="3071834"/>
          </a:xfrm>
          <a:prstGeom prst="rect">
            <a:avLst/>
          </a:prstGeom>
          <a:noFill/>
        </p:spPr>
      </p:pic>
      <p:pic>
        <p:nvPicPr>
          <p:cNvPr id="6" name="Picture 6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2242" y="4143380"/>
            <a:ext cx="1691757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2" descr="E:\Форум\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071942"/>
            <a:ext cx="2100262" cy="259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857356" y="285751"/>
            <a:ext cx="6557982" cy="714357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_s11272"/>
          <p:cNvSpPr>
            <a:spLocks noGrp="1" noChangeArrowheads="1"/>
          </p:cNvSpPr>
          <p:nvPr>
            <p:ph type="subTitle" idx="1"/>
          </p:nvPr>
        </p:nvSpPr>
        <p:spPr>
          <a:xfrm>
            <a:off x="2714612" y="1214422"/>
            <a:ext cx="4500594" cy="714380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28575">
            <a:solidFill>
              <a:srgbClr val="FF0000"/>
            </a:solidFill>
            <a:round/>
          </a:ln>
        </p:spPr>
        <p:txBody>
          <a:bodyPr wrap="none" lIns="0" tIns="0" rIns="0" bIns="0" anchor="ctr"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Папоротникообразные</a:t>
            </a:r>
          </a:p>
        </p:txBody>
      </p:sp>
      <p:sp>
        <p:nvSpPr>
          <p:cNvPr id="2054" name="_s11273"/>
          <p:cNvSpPr>
            <a:spLocks noChangeArrowheads="1"/>
          </p:cNvSpPr>
          <p:nvPr/>
        </p:nvSpPr>
        <p:spPr bwMode="auto">
          <a:xfrm>
            <a:off x="0" y="2714620"/>
            <a:ext cx="2819400" cy="642943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28575">
            <a:solidFill>
              <a:srgbClr val="FF00A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Папоротниковидные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_s11274"/>
          <p:cNvSpPr>
            <a:spLocks noChangeArrowheads="1"/>
          </p:cNvSpPr>
          <p:nvPr/>
        </p:nvSpPr>
        <p:spPr bwMode="auto">
          <a:xfrm>
            <a:off x="3214688" y="2714620"/>
            <a:ext cx="2786072" cy="642943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28575">
            <a:solidFill>
              <a:srgbClr val="FF00A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Хвощевидные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_s11275"/>
          <p:cNvSpPr>
            <a:spLocks noChangeArrowheads="1"/>
          </p:cNvSpPr>
          <p:nvPr/>
        </p:nvSpPr>
        <p:spPr bwMode="auto">
          <a:xfrm>
            <a:off x="6286500" y="2714620"/>
            <a:ext cx="2857500" cy="642943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28575">
            <a:solidFill>
              <a:srgbClr val="FF00AD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Плауновидные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3572" y="4194175"/>
            <a:ext cx="2088965" cy="244953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2064" name="Picture 16" descr="46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049713"/>
            <a:ext cx="2244724" cy="2640237"/>
          </a:xfrm>
          <a:prstGeom prst="rect">
            <a:avLst/>
          </a:prstGeom>
          <a:solidFill>
            <a:srgbClr val="FFFF00"/>
          </a:solidFill>
        </p:spPr>
      </p:pic>
      <p:cxnSp>
        <p:nvCxnSpPr>
          <p:cNvPr id="14" name="Прямая со стрелкой 13"/>
          <p:cNvCxnSpPr/>
          <p:nvPr/>
        </p:nvCxnSpPr>
        <p:spPr>
          <a:xfrm rot="10800000" flipV="1">
            <a:off x="2071670" y="2000240"/>
            <a:ext cx="714380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536281" y="2321711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00892" y="2000240"/>
            <a:ext cx="785818" cy="6429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animBg="1"/>
      <p:bldP spid="2054" grpId="0" animBg="1"/>
      <p:bldP spid="2055" grpId="0" animBg="1"/>
      <p:bldP spid="20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7043758" cy="785818"/>
          </a:xfrm>
        </p:spPr>
        <p:txBody>
          <a:bodyPr/>
          <a:lstStyle/>
          <a:p>
            <a:pPr eaLnBrk="1" hangingPunct="1"/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Плауновидные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571472" y="1285860"/>
            <a:ext cx="5686436" cy="5043510"/>
          </a:xfrm>
        </p:spPr>
        <p:txBody>
          <a:bodyPr/>
          <a:lstStyle/>
          <a:p>
            <a:pPr eaLnBrk="1" hangingPunct="1"/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Многолетние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невысокие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травянистые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вечнозеленые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 прямостоячими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ползучими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побегами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напоминают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листостебельные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мхи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ископаемых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древесные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Среда обитания: хвойные и смешанные леса.</a:t>
            </a:r>
          </a:p>
          <a:p>
            <a:pPr eaLnBrk="1" hangingPunct="1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Особенности строения: Стебель и ветви густо покрыты спирально расположенными мелкими ланцетно-линейными листьями.</a:t>
            </a:r>
          </a:p>
          <a:p>
            <a:pPr eaLnBrk="1" hangingPunct="1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71480"/>
            <a:ext cx="2136730" cy="2574760"/>
          </a:xfrm>
          <a:prstGeom prst="rect">
            <a:avLst/>
          </a:prstGeom>
          <a:noFill/>
        </p:spPr>
      </p:pic>
      <p:pic>
        <p:nvPicPr>
          <p:cNvPr id="10" name="Picture 4" descr="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286124"/>
            <a:ext cx="2937314" cy="29416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МНОГООБРАЗИЕ  ПЛАУНОВ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3428992" y="3500438"/>
            <a:ext cx="2071702" cy="35719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Плаун баранец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3571868" y="6503990"/>
            <a:ext cx="2071734" cy="354010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Плаун сплюснутый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5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2984500" cy="2238375"/>
          </a:xfrm>
          <a:prstGeom prst="rect">
            <a:avLst/>
          </a:prstGeom>
          <a:noFill/>
        </p:spPr>
      </p:pic>
      <p:pic>
        <p:nvPicPr>
          <p:cNvPr id="34822" name="Picture 6" descr="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357694"/>
            <a:ext cx="3011487" cy="2259013"/>
          </a:xfrm>
          <a:prstGeom prst="rect">
            <a:avLst/>
          </a:prstGeom>
          <a:noFill/>
        </p:spPr>
      </p:pic>
      <p:pic>
        <p:nvPicPr>
          <p:cNvPr id="34823" name="Picture 7" descr="5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1214422"/>
            <a:ext cx="2857500" cy="2143125"/>
          </a:xfrm>
          <a:prstGeom prst="rect">
            <a:avLst/>
          </a:prstGeom>
          <a:noFill/>
        </p:spPr>
      </p:pic>
      <p:pic>
        <p:nvPicPr>
          <p:cNvPr id="34824" name="Picture 8" descr="5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1400" y="4286256"/>
            <a:ext cx="3022600" cy="2266950"/>
          </a:xfrm>
          <a:prstGeom prst="rect">
            <a:avLst/>
          </a:prstGeom>
          <a:noFill/>
        </p:spPr>
      </p:pic>
      <p:pic>
        <p:nvPicPr>
          <p:cNvPr id="9" name="Picture 4" descr="плаун баране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285860"/>
            <a:ext cx="318033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плаун сплюс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318930"/>
            <a:ext cx="3000396" cy="212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5643603" cy="1071570"/>
          </a:xfrm>
        </p:spPr>
        <p:txBody>
          <a:bodyPr/>
          <a:lstStyle/>
          <a:p>
            <a:pPr algn="l" eaLnBrk="1" hangingPunct="1"/>
            <a:r>
              <a:rPr lang="uk-UA" sz="40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Жизненный</a:t>
            </a:r>
            <a:r>
              <a:rPr lang="uk-UA" sz="4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цикл плауна </a:t>
            </a:r>
            <a:r>
              <a:rPr lang="uk-UA" sz="4000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булавовидного</a:t>
            </a:r>
            <a:endParaRPr lang="ru-RU" sz="4000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771775" y="1484313"/>
            <a:ext cx="2305050" cy="863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Спорофит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5435600" y="2000240"/>
            <a:ext cx="2665413" cy="10715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sz="2400" b="1" dirty="0" smtClean="0">
              <a:latin typeface="Garamond" pitchFamily="18" charset="0"/>
            </a:endParaRPr>
          </a:p>
          <a:p>
            <a:pPr algn="ctr"/>
            <a:r>
              <a:rPr lang="uk-UA" sz="2400" b="1" dirty="0" err="1" smtClean="0">
                <a:latin typeface="Garamond" pitchFamily="18" charset="0"/>
              </a:rPr>
              <a:t>Спороносный</a:t>
            </a:r>
            <a:endParaRPr lang="uk-UA" sz="2400" b="1" dirty="0">
              <a:latin typeface="Garamond" pitchFamily="18" charset="0"/>
            </a:endParaRPr>
          </a:p>
          <a:p>
            <a:pPr algn="ctr"/>
            <a:r>
              <a:rPr lang="uk-UA" sz="2400" b="1" dirty="0">
                <a:latin typeface="Garamond" pitchFamily="18" charset="0"/>
              </a:rPr>
              <a:t>колосок </a:t>
            </a:r>
          </a:p>
          <a:p>
            <a:pPr algn="ctr"/>
            <a:endParaRPr lang="ru-RU" sz="2400" b="1" dirty="0">
              <a:latin typeface="Garamond" pitchFamily="18" charset="0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516688" y="3716338"/>
            <a:ext cx="2305050" cy="863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Споры</a:t>
            </a:r>
            <a:r>
              <a:rPr lang="uk-UA" sz="2400" b="1" dirty="0">
                <a:latin typeface="Garamond" pitchFamily="18" charset="0"/>
              </a:rPr>
              <a:t> 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292725" y="5373688"/>
            <a:ext cx="2881313" cy="11525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Garamond" pitchFamily="18" charset="0"/>
              </a:rPr>
              <a:t>Заросток </a:t>
            </a:r>
          </a:p>
          <a:p>
            <a:pPr algn="ctr"/>
            <a:r>
              <a:rPr lang="uk-UA" sz="2400" b="1" dirty="0">
                <a:latin typeface="Garamond" pitchFamily="18" charset="0"/>
              </a:rPr>
              <a:t>(</a:t>
            </a:r>
            <a:r>
              <a:rPr lang="uk-UA" sz="2400" b="1" dirty="0" err="1">
                <a:latin typeface="Garamond" pitchFamily="18" charset="0"/>
              </a:rPr>
              <a:t>однодомный</a:t>
            </a:r>
            <a:r>
              <a:rPr lang="uk-UA" sz="2400" b="1" dirty="0">
                <a:latin typeface="Garamond" pitchFamily="18" charset="0"/>
              </a:rPr>
              <a:t>)</a:t>
            </a:r>
          </a:p>
          <a:p>
            <a:pPr algn="ctr"/>
            <a:r>
              <a:rPr lang="uk-UA" sz="2400" b="1" dirty="0">
                <a:latin typeface="Garamond" pitchFamily="18" charset="0"/>
              </a:rPr>
              <a:t>(1-15 лет)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3492500" y="4652963"/>
            <a:ext cx="2305050" cy="64928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Антеридии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68313" y="2420938"/>
            <a:ext cx="2305050" cy="863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latin typeface="Garamond" pitchFamily="18" charset="0"/>
              </a:rPr>
              <a:t>Зигота 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2124075" y="5661025"/>
            <a:ext cx="2305050" cy="7191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Архегонии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2268538" y="3644900"/>
            <a:ext cx="2305050" cy="6492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сперматозоиды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250825" y="4437063"/>
            <a:ext cx="2305050" cy="71913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 err="1">
                <a:latin typeface="Garamond" pitchFamily="18" charset="0"/>
              </a:rPr>
              <a:t>яйцеклетки</a:t>
            </a:r>
            <a:endParaRPr lang="ru-RU" sz="2400" b="1" dirty="0">
              <a:latin typeface="Garamond" pitchFamily="18" charset="0"/>
            </a:endParaRPr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5076825" y="1990725"/>
            <a:ext cx="576263" cy="142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596188" y="3068638"/>
            <a:ext cx="144462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>
            <a:off x="7164388" y="4581525"/>
            <a:ext cx="576262" cy="7921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>
            <a:off x="4500563" y="6092825"/>
            <a:ext cx="7921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 flipV="1">
            <a:off x="5364163" y="5229225"/>
            <a:ext cx="431800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 flipV="1">
            <a:off x="1692275" y="5157788"/>
            <a:ext cx="576263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3132138" y="4292600"/>
            <a:ext cx="43180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V="1">
            <a:off x="1403350" y="3357563"/>
            <a:ext cx="73025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 flipV="1">
            <a:off x="1835150" y="1916113"/>
            <a:ext cx="936625" cy="4333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 flipH="1" flipV="1">
            <a:off x="2339975" y="3141663"/>
            <a:ext cx="43180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" name="Picture 6" descr="плаун булавовид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7" y="0"/>
            <a:ext cx="1571604" cy="207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2" grpId="0" animBg="1"/>
      <p:bldP spid="4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000760" cy="887413"/>
          </a:xfrm>
        </p:spPr>
        <p:txBody>
          <a:bodyPr/>
          <a:lstStyle/>
          <a:p>
            <a:pPr eaLnBrk="1" hangingPunct="1"/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отдел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Хвощевидные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Травянистые многолетние растения. Они имеют прямостоячий надземный стебель, развитую сеть подземных корневищ. Стебли и корневища расчленены на узлы и междоузлия.</a:t>
            </a:r>
          </a:p>
          <a:p>
            <a:pPr eaLnBrk="1" hangingPunct="1"/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Оболочки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клеток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uk-UA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кремнезем. 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обитания: от залитых водой болот  до сухих песков и скальных пород.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строения: Узлы стеблей окружены редуцированными чешуевидными листьями и мутовками ветвей. Листья не несут фотосинтетической функции и имеют бурый цвет. Зато клетки стебля и веточек богаты хлорофиллом.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МНОГООБРАЗИЕ  ХВОЩЕЙ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14282" y="6503990"/>
            <a:ext cx="2286016" cy="35401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Хвощ зимующий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3643306" y="6361114"/>
            <a:ext cx="2571768" cy="49688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Хвощ камышовый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2984"/>
            <a:ext cx="3024188" cy="2279650"/>
          </a:xfrm>
          <a:prstGeom prst="rect">
            <a:avLst/>
          </a:prstGeom>
          <a:noFill/>
        </p:spPr>
      </p:pic>
      <p:pic>
        <p:nvPicPr>
          <p:cNvPr id="33797" name="Picture 5" descr="5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1250" y="1214422"/>
            <a:ext cx="2952750" cy="2225675"/>
          </a:xfrm>
          <a:prstGeom prst="rect">
            <a:avLst/>
          </a:prstGeom>
          <a:noFill/>
        </p:spPr>
      </p:pic>
      <p:pic>
        <p:nvPicPr>
          <p:cNvPr id="33799" name="Picture 7" descr="52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214422"/>
            <a:ext cx="2954338" cy="2216150"/>
          </a:xfrm>
          <a:prstGeom prst="rect">
            <a:avLst/>
          </a:prstGeom>
          <a:noFill/>
        </p:spPr>
      </p:pic>
      <p:pic>
        <p:nvPicPr>
          <p:cNvPr id="8" name="Picture 4" descr="хвощ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4564" y="3714752"/>
            <a:ext cx="24594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 b="23667"/>
          <a:stretch>
            <a:fillRect/>
          </a:stretch>
        </p:blipFill>
        <p:spPr bwMode="auto">
          <a:xfrm>
            <a:off x="0" y="3857628"/>
            <a:ext cx="2955893" cy="265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3" y="3857628"/>
            <a:ext cx="307826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екст 10"/>
          <p:cNvSpPr txBox="1">
            <a:spLocks/>
          </p:cNvSpPr>
          <p:nvPr/>
        </p:nvSpPr>
        <p:spPr bwMode="auto">
          <a:xfrm>
            <a:off x="6929454" y="6361114"/>
            <a:ext cx="2000296" cy="49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Хвощ лесной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362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ПАПОРОТНИКООБРАЗНЫЕ</vt:lpstr>
      <vt:lpstr>Происхождение высших споровых растений</vt:lpstr>
      <vt:lpstr>Папоротникообразные: из глубины веков</vt:lpstr>
      <vt:lpstr>КЛАССИФИКАЦИЯ</vt:lpstr>
      <vt:lpstr>отдел Плауновидные</vt:lpstr>
      <vt:lpstr>МНОГООБРАЗИЕ  ПЛАУНОВ</vt:lpstr>
      <vt:lpstr>Жизненный цикл плауна булавовидного</vt:lpstr>
      <vt:lpstr>отдел Хвощевидные</vt:lpstr>
      <vt:lpstr>МНОГООБРАЗИЕ  ХВОЩЕЙ</vt:lpstr>
      <vt:lpstr>Жизненный  цикл хвоща</vt:lpstr>
      <vt:lpstr>отдел Папоротниковидные</vt:lpstr>
      <vt:lpstr>МНОГООБРАЗИЕ ПАПОРОТНИКОВ</vt:lpstr>
      <vt:lpstr>СХЕМА СТРОЕНИЯ ПАПОРОТНИКА</vt:lpstr>
      <vt:lpstr>СХЕМА СТРОЕНИЯ СПОРАНГИЯ</vt:lpstr>
      <vt:lpstr>Образование каменного угля</vt:lpstr>
      <vt:lpstr>Слайд 16</vt:lpstr>
      <vt:lpstr>Использование каменного угля</vt:lpstr>
      <vt:lpstr>Слайд 18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пк</cp:lastModifiedBy>
  <cp:revision>70</cp:revision>
  <dcterms:created xsi:type="dcterms:W3CDTF">2011-01-05T19:09:15Z</dcterms:created>
  <dcterms:modified xsi:type="dcterms:W3CDTF">2012-02-09T17:21:23Z</dcterms:modified>
</cp:coreProperties>
</file>