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64" r:id="rId5"/>
    <p:sldId id="265" r:id="rId6"/>
    <p:sldId id="258" r:id="rId7"/>
    <p:sldId id="266" r:id="rId8"/>
    <p:sldId id="278" r:id="rId9"/>
    <p:sldId id="259" r:id="rId10"/>
    <p:sldId id="260" r:id="rId11"/>
    <p:sldId id="267" r:id="rId12"/>
    <p:sldId id="268" r:id="rId13"/>
    <p:sldId id="269" r:id="rId14"/>
    <p:sldId id="276" r:id="rId15"/>
    <p:sldId id="270" r:id="rId16"/>
    <p:sldId id="271" r:id="rId17"/>
    <p:sldId id="277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B93D-A4A6-4753-997E-ABF470877C5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BB2F-36D2-4274-9451-DCF7D9C92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B93D-A4A6-4753-997E-ABF470877C5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BB2F-36D2-4274-9451-DCF7D9C92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B93D-A4A6-4753-997E-ABF470877C5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BB2F-36D2-4274-9451-DCF7D9C92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B93D-A4A6-4753-997E-ABF470877C5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BB2F-36D2-4274-9451-DCF7D9C92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B93D-A4A6-4753-997E-ABF470877C5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BB2F-36D2-4274-9451-DCF7D9C92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B93D-A4A6-4753-997E-ABF470877C5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BB2F-36D2-4274-9451-DCF7D9C92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B93D-A4A6-4753-997E-ABF470877C5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BB2F-36D2-4274-9451-DCF7D9C92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B93D-A4A6-4753-997E-ABF470877C5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BB2F-36D2-4274-9451-DCF7D9C92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B93D-A4A6-4753-997E-ABF470877C5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BB2F-36D2-4274-9451-DCF7D9C92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B93D-A4A6-4753-997E-ABF470877C5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BB2F-36D2-4274-9451-DCF7D9C92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B93D-A4A6-4753-997E-ABF470877C5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BB2F-36D2-4274-9451-DCF7D9C92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1B93D-A4A6-4753-997E-ABF470877C5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0BB2F-36D2-4274-9451-DCF7D9C92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extension.iastate.edu/NR/rdonlyres/9F52B085-0961-430F-9D2D-D36239916D52/24897/mycorrhiza012706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ti.kiev.ua/uploads/posts/2010-01/1262961596_01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hyperlink" Target="http://da.kirsoft.com.ru/images/lp0089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2743219"/>
          </a:xfrm>
          <a:ln w="762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Многообразие корней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00298" y="5786454"/>
            <a:ext cx="6400800" cy="685808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 учитель МБОУ ООШ п.Тельмана Стефутина Ирина Викторовна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57818" y="1857364"/>
            <a:ext cx="3357554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У некоторых растений, например у тополей,  серой ольхи от корней могут отрастать  побеги. Такой способ размножения помогает им быстро захватывать территорию. </a:t>
            </a:r>
            <a:endParaRPr lang="ru-RU" sz="2400" dirty="0"/>
          </a:p>
        </p:txBody>
      </p:sp>
      <p:pic>
        <p:nvPicPr>
          <p:cNvPr id="17410" name="Picture 2" descr="C:\Documents and Settings\Mufasa\Мои документы\vgrfrgrd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4549417" cy="3462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54000"/>
            <a:ext cx="8358246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Видоизменения придаточных корней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4294967295"/>
          </p:nvPr>
        </p:nvSpPr>
        <p:spPr>
          <a:xfrm>
            <a:off x="0" y="1646238"/>
            <a:ext cx="8229600" cy="45259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mtClean="0"/>
              <a:t>Воздушные придаточные корни</a:t>
            </a:r>
          </a:p>
          <a:p>
            <a:pPr eaLnBrk="1" hangingPunct="1"/>
            <a:r>
              <a:rPr lang="ru-RU" smtClean="0"/>
              <a:t>Дыхательные корни</a:t>
            </a:r>
          </a:p>
          <a:p>
            <a:pPr eaLnBrk="1" hangingPunct="1"/>
            <a:r>
              <a:rPr lang="ru-RU" smtClean="0"/>
              <a:t>Ходульные корни</a:t>
            </a:r>
          </a:p>
          <a:p>
            <a:pPr eaLnBrk="1" hangingPunct="1"/>
            <a:r>
              <a:rPr lang="ru-RU" smtClean="0"/>
              <a:t>Столбовидные корни</a:t>
            </a:r>
          </a:p>
          <a:p>
            <a:pPr eaLnBrk="1" hangingPunct="1"/>
            <a:r>
              <a:rPr lang="ru-RU" smtClean="0"/>
              <a:t>Цепляющиеся</a:t>
            </a:r>
          </a:p>
          <a:p>
            <a:pPr eaLnBrk="1" hangingPunct="1"/>
            <a:r>
              <a:rPr lang="ru-RU" smtClean="0"/>
              <a:t>Втягивающиеся корни</a:t>
            </a:r>
          </a:p>
          <a:p>
            <a:pPr eaLnBrk="1" hangingPunct="1"/>
            <a:r>
              <a:rPr lang="ru-RU" smtClean="0"/>
              <a:t>Грибокорень или микориза</a:t>
            </a:r>
          </a:p>
          <a:p>
            <a:pPr eaLnBrk="1" hangingPunct="1"/>
            <a:r>
              <a:rPr lang="ru-RU" smtClean="0"/>
              <a:t>Корни с клубеньками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2"/>
          <a:srcRect l="58499" t="35429" r="21068" b="32957"/>
          <a:stretch>
            <a:fillRect/>
          </a:stretch>
        </p:blipFill>
        <p:spPr bwMode="auto">
          <a:xfrm>
            <a:off x="785813" y="1000125"/>
            <a:ext cx="32861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4857750" y="1643063"/>
            <a:ext cx="378618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2800"/>
              <a:t>у растений-эпифитов (поселяются на деревьях, но не паразитируют на них) поглощают воду и минеральные соки из воздуха.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071563" y="5214938"/>
            <a:ext cx="23542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/>
              <a:t>орхидея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2786063" y="357188"/>
            <a:ext cx="3173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FF00"/>
                </a:solidFill>
              </a:rPr>
              <a:t>Воздушные корни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60558" t="36707" r="22791" b="27051"/>
          <a:stretch>
            <a:fillRect/>
          </a:stretch>
        </p:blipFill>
        <p:spPr bwMode="auto">
          <a:xfrm>
            <a:off x="1143000" y="1143000"/>
            <a:ext cx="25003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4500563" y="3286125"/>
            <a:ext cx="4651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Имеют специальные ткани по которым воздух поступает в подводные части растений.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928688" y="5357813"/>
            <a:ext cx="7858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У растений, живущих на почвах с пониженным содержанием кислорода.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2714625" y="428625"/>
            <a:ext cx="3981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Дыхательные корни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4786322"/>
            <a:ext cx="8072462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Дыхательные корни таксодиума или болотного кипариса поднимаются над поверхностью почвы. Их задача — проведение воздуха к глубже лежащим корням. </a:t>
            </a:r>
            <a:endParaRPr lang="ru-RU" sz="2800" dirty="0"/>
          </a:p>
        </p:txBody>
      </p:sp>
      <p:pic>
        <p:nvPicPr>
          <p:cNvPr id="19458" name="Picture 2" descr="C:\Documents and Settings\Mufasa\Мои документы\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05723"/>
            <a:ext cx="6072230" cy="3405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62315" t="34286" r="19498" b="33891"/>
          <a:stretch>
            <a:fillRect/>
          </a:stretch>
        </p:blipFill>
        <p:spPr bwMode="auto">
          <a:xfrm>
            <a:off x="1214438" y="1428750"/>
            <a:ext cx="28575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4357688" y="2143125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Образуются у растений, произрастающих  в приливно - отливной зоне. Они высоко удерживают над водой побеги.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2428875" y="428625"/>
            <a:ext cx="3516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FF00"/>
                </a:solidFill>
              </a:rPr>
              <a:t>Ходульные корни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1571625" y="5857875"/>
            <a:ext cx="3917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Филодендрон, мангры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58635" t="34378" r="17735" b="44334"/>
          <a:stretch>
            <a:fillRect/>
          </a:stretch>
        </p:blipFill>
        <p:spPr bwMode="auto">
          <a:xfrm>
            <a:off x="857250" y="1357313"/>
            <a:ext cx="414337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5357813" y="2857500"/>
            <a:ext cx="3786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Растут как придаточные от горизонтальных ветвей, разрастаясь поддерживают крону</a:t>
            </a: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2786063" y="428625"/>
            <a:ext cx="4738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FF00"/>
                </a:solidFill>
              </a:rPr>
              <a:t>Столбовидные</a:t>
            </a:r>
            <a:r>
              <a:rPr lang="ru-RU" sz="3600"/>
              <a:t> </a:t>
            </a:r>
            <a:r>
              <a:rPr lang="ru-RU" sz="3600">
                <a:solidFill>
                  <a:srgbClr val="FFFF00"/>
                </a:solidFill>
              </a:rPr>
              <a:t>корни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1428750" y="5572125"/>
            <a:ext cx="1695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баньян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4857760"/>
            <a:ext cx="8001024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Корни-подпорки фикусов-баньянов похожи на стволы. Целая роща в несколько гектар может оказаться одним растением. </a:t>
            </a:r>
            <a:endParaRPr lang="ru-RU" sz="3200" dirty="0"/>
          </a:p>
        </p:txBody>
      </p:sp>
      <p:pic>
        <p:nvPicPr>
          <p:cNvPr id="18434" name="Picture 2" descr="C:\Documents and Settings\Mufasa\Мои документы\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8072494" cy="3363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47545" t="33012" r="38728" b="26273"/>
          <a:stretch>
            <a:fillRect/>
          </a:stretch>
        </p:blipFill>
        <p:spPr bwMode="auto">
          <a:xfrm>
            <a:off x="1285875" y="1143000"/>
            <a:ext cx="29289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5000625" y="2500313"/>
            <a:ext cx="31432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Корни – прицепки прикрепляются к опоре.</a:t>
            </a: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2214563" y="428625"/>
            <a:ext cx="3524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FF00"/>
                </a:solidFill>
              </a:rPr>
              <a:t>цепляющиеся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1357313" y="6215063"/>
            <a:ext cx="2644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Лианы, плющи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63478" t="37811" r="25497" b="33749"/>
          <a:stretch>
            <a:fillRect/>
          </a:stretch>
        </p:blipFill>
        <p:spPr bwMode="auto">
          <a:xfrm>
            <a:off x="714375" y="1214438"/>
            <a:ext cx="278606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4071938" y="2286000"/>
            <a:ext cx="41433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 мочковатой корневой системе они более толстые. Сокращаясь, они втягивают клубнелуковицу глубже в почву 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1857375" y="428625"/>
            <a:ext cx="4464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FF00"/>
                </a:solidFill>
              </a:rPr>
              <a:t>Втягивающие корни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1428750" y="5857875"/>
            <a:ext cx="2085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крокусы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xme://xs3/docs/botany/html/images/08_1.JPG"/>
          <p:cNvSpPr>
            <a:spLocks noChangeAspect="1" noChangeArrowheads="1"/>
          </p:cNvSpPr>
          <p:nvPr/>
        </p:nvSpPr>
        <p:spPr bwMode="auto">
          <a:xfrm>
            <a:off x="38100" y="-841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xme://xs3/docs/botany/html/images/08_1.JPG"/>
          <p:cNvSpPr>
            <a:spLocks noChangeAspect="1" noChangeArrowheads="1"/>
          </p:cNvSpPr>
          <p:nvPr/>
        </p:nvSpPr>
        <p:spPr bwMode="auto">
          <a:xfrm>
            <a:off x="38100" y="-841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9" name="Picture 5" descr="C:\Documents and Settings\Mufasa\Мои документы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439" y="1500174"/>
            <a:ext cx="4512889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000628" y="1428736"/>
            <a:ext cx="3714744" cy="45243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Трудно в сильный ветер удержать в руках зонтик. В сотни раз большие усилия должны выдерживать корни, чтобы дерево в бурю не свалилось.  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1 из 5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357313"/>
            <a:ext cx="43624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571625" y="500063"/>
            <a:ext cx="5980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FF00"/>
                </a:solidFill>
              </a:rPr>
              <a:t>Грибокорень или микориза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5286375" y="2857500"/>
            <a:ext cx="35718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Мицелий гриба проникает внутрь корня дерева и выполняют роль корневых волосков.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60794" t="36691" r="22733" b="31563"/>
          <a:stretch>
            <a:fillRect/>
          </a:stretch>
        </p:blipFill>
        <p:spPr bwMode="auto">
          <a:xfrm>
            <a:off x="500063" y="1285875"/>
            <a:ext cx="335756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4143375" y="3143250"/>
            <a:ext cx="50006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Измененные боковые корни, в которых поселяются бактерии. Благодаря им растения живут на бедных азотом почвах, делают их более плодородными.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2643188" y="357188"/>
            <a:ext cx="47355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FF00"/>
                </a:solidFill>
              </a:rPr>
              <a:t>Корни с клубеньками</a:t>
            </a: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85813" y="5857875"/>
            <a:ext cx="4441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Горох, люпин и другие бобовые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Mufasa\Мои документы\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3000396" cy="4681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143372" y="1428736"/>
            <a:ext cx="4572000" cy="50167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3200" dirty="0" smtClean="0"/>
              <a:t>Корни всасывают и передают в побег необходимую для жизни растения воду и минеральные соли. У некоторых растений скорость движения воды в древесине достигает нескольких десятков метров в час.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Batang" pitchFamily="18" charset="-127"/>
                <a:ea typeface="Batang" pitchFamily="18" charset="-127"/>
              </a:rPr>
              <a:t>корни могут быть такими: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4294967295"/>
          </p:nvPr>
        </p:nvSpPr>
        <p:spPr>
          <a:xfrm>
            <a:off x="214282" y="1600200"/>
            <a:ext cx="8572560" cy="4525963"/>
          </a:xfrm>
        </p:spPr>
        <p:txBody>
          <a:bodyPr/>
          <a:lstStyle/>
          <a:p>
            <a:pPr eaLnBrk="1" hangingPunct="1">
              <a:buNone/>
            </a:pPr>
            <a:r>
              <a:rPr lang="ru-RU" b="1" i="1" dirty="0" smtClean="0">
                <a:latin typeface="Batang" pitchFamily="18" charset="-127"/>
                <a:ea typeface="Batang" pitchFamily="18" charset="-127"/>
              </a:rPr>
              <a:t>Те, которые выполняют запасающие функции:</a:t>
            </a:r>
          </a:p>
          <a:p>
            <a:pPr eaLnBrk="1" hangingPunct="1"/>
            <a:r>
              <a:rPr lang="ru-RU" b="1" i="1" dirty="0" smtClean="0">
                <a:latin typeface="Batang" pitchFamily="18" charset="-127"/>
                <a:ea typeface="Batang" pitchFamily="18" charset="-127"/>
                <a:hlinkClick r:id="rId2" action="ppaction://hlinksldjump"/>
              </a:rPr>
              <a:t>Корнеплоды</a:t>
            </a:r>
            <a:r>
              <a:rPr lang="ru-RU" b="1" i="1" dirty="0" smtClean="0">
                <a:latin typeface="Batang" pitchFamily="18" charset="-127"/>
                <a:ea typeface="Batang" pitchFamily="18" charset="-127"/>
              </a:rPr>
              <a:t> -разрастание главного корня</a:t>
            </a:r>
          </a:p>
          <a:p>
            <a:pPr eaLnBrk="1" hangingPunct="1"/>
            <a:r>
              <a:rPr lang="ru-RU" b="1" i="1" u="sng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  <a:hlinkClick r:id="rId3" action="ppaction://hlinksldjump"/>
              </a:rPr>
              <a:t>Корневые </a:t>
            </a:r>
            <a:r>
              <a:rPr lang="ru-RU" b="1" i="1" u="sng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клубни- </a:t>
            </a:r>
            <a:r>
              <a:rPr lang="ru-RU" b="1" i="1" dirty="0" smtClean="0">
                <a:latin typeface="Batang" pitchFamily="18" charset="-127"/>
                <a:ea typeface="Batang" pitchFamily="18" charset="-127"/>
              </a:rPr>
              <a:t>образуются на боковых и придаточных корнях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6-tub.yandex.net/i?id=62565304-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0063"/>
            <a:ext cx="2428863" cy="342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http://im6-tub.yandex.net/i?id=157948125-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3" y="500065"/>
            <a:ext cx="1714511" cy="185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http://im8-tub.yandex.net/i?id=72172405-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500064"/>
            <a:ext cx="1928796" cy="286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571500" y="5143500"/>
            <a:ext cx="7500938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Calibri" pitchFamily="34" charset="0"/>
              </a:rPr>
              <a:t>Корнеплоды:</a:t>
            </a:r>
            <a:r>
              <a:rPr lang="ru-RU" sz="48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800" dirty="0">
                <a:latin typeface="Calibri" pitchFamily="34" charset="0"/>
              </a:rPr>
              <a:t>запасные вещества откладываются в коре корня или древесины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1071538" y="4143380"/>
            <a:ext cx="1373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/>
              <a:t>морковь</a:t>
            </a: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3786182" y="2500306"/>
            <a:ext cx="1785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/>
              <a:t>петрушка</a:t>
            </a:r>
          </a:p>
        </p:txBody>
      </p: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7500958" y="3500438"/>
            <a:ext cx="1025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редис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1857364"/>
            <a:ext cx="4572000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3600" dirty="0" smtClean="0"/>
              <a:t>Корни, которые кроме всего прочего служат хранилищами запасов, можно узнать по вздутой форме. </a:t>
            </a:r>
            <a:endParaRPr lang="ru-RU" sz="3600" dirty="0"/>
          </a:p>
        </p:txBody>
      </p:sp>
      <p:pic>
        <p:nvPicPr>
          <p:cNvPr id="15362" name="Picture 2" descr="C:\Documents and Settings\Mufasa\Мои документы\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816130" cy="3967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корнеплоды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59 из 23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714375"/>
            <a:ext cx="3429000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Картинка 61 из 23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785813"/>
            <a:ext cx="29241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5072063" y="4857750"/>
            <a:ext cx="3919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Ятрышник пятнистый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500063" y="4786313"/>
            <a:ext cx="421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Корнеклубни георгина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Корневые шишки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60794" t="36691" r="22733" b="31563"/>
          <a:stretch>
            <a:fillRect/>
          </a:stretch>
        </p:blipFill>
        <p:spPr bwMode="auto">
          <a:xfrm>
            <a:off x="500063" y="1285875"/>
            <a:ext cx="335756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4143375" y="3143250"/>
            <a:ext cx="50006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Измененные боковые корни, в которых поселяются бактерии. Благодаря им растения живут на бедных азотом почвах, делают их более плодородными.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2643188" y="357188"/>
            <a:ext cx="47355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FF00"/>
                </a:solidFill>
              </a:rPr>
              <a:t>Корни с клубеньками</a:t>
            </a: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85813" y="5857875"/>
            <a:ext cx="4441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Горох, люпин и другие бобовые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29190" y="1428736"/>
            <a:ext cx="3929058" cy="45243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У клевера, гороха и их родственников в корневых клубеньках обитают почвенные бактерии, вырабатывающие необходимые растению соединения азота. </a:t>
            </a:r>
            <a:endParaRPr lang="ru-RU" sz="3200" dirty="0"/>
          </a:p>
        </p:txBody>
      </p:sp>
      <p:pic>
        <p:nvPicPr>
          <p:cNvPr id="16386" name="Picture 2" descr="C:\Documents and Settings\Mufasa\Мои документы\fedsffefs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4257671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406</Words>
  <Application>Microsoft Office PowerPoint</Application>
  <PresentationFormat>Экран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Многообразие корней</vt:lpstr>
      <vt:lpstr>Слайд 2</vt:lpstr>
      <vt:lpstr>Слайд 3</vt:lpstr>
      <vt:lpstr> корни могут быть такими:</vt:lpstr>
      <vt:lpstr>Слайд 5</vt:lpstr>
      <vt:lpstr>корнеплоды</vt:lpstr>
      <vt:lpstr>Корневые шишки</vt:lpstr>
      <vt:lpstr>Слайд 8</vt:lpstr>
      <vt:lpstr>Слайд 9</vt:lpstr>
      <vt:lpstr>Слайд 10</vt:lpstr>
      <vt:lpstr>Видоизменения придаточных корней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Chosen One</dc:creator>
  <cp:lastModifiedBy>пк</cp:lastModifiedBy>
  <cp:revision>21</cp:revision>
  <dcterms:created xsi:type="dcterms:W3CDTF">2010-10-26T07:12:32Z</dcterms:created>
  <dcterms:modified xsi:type="dcterms:W3CDTF">2012-01-29T11:07:08Z</dcterms:modified>
</cp:coreProperties>
</file>