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7" r:id="rId4"/>
    <p:sldId id="268" r:id="rId5"/>
    <p:sldId id="269" r:id="rId6"/>
    <p:sldId id="266" r:id="rId7"/>
    <p:sldId id="258" r:id="rId8"/>
    <p:sldId id="259" r:id="rId9"/>
    <p:sldId id="260" r:id="rId10"/>
    <p:sldId id="261" r:id="rId11"/>
    <p:sldId id="262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5B5A-7B4C-47C1-A188-56409D922587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21566-3D4B-489C-97A7-0B4642F5A3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84E54-678B-4BA0-990E-8C763E9E6800}" type="slidenum">
              <a:rPr lang="ru-RU"/>
              <a:pPr/>
              <a:t>2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Клетки разных бактерий имеют различную форму.</a:t>
            </a:r>
          </a:p>
          <a:p>
            <a:pPr marL="228600" indent="-228600"/>
            <a:r>
              <a:rPr lang="ru-RU"/>
              <a:t>Каждая из форм бактериальных клеток имеет свое название.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Посмотри, вот мелкие бактерии-шарики. Такие шарообразные бактерии называются "кокки". Кокки – это не вид бактерий, а название формы бактериальной клетки.</a:t>
            </a:r>
          </a:p>
          <a:p>
            <a:pPr marL="228600" indent="-228600">
              <a:buFontTx/>
              <a:buAutoNum type="arabicPeriod"/>
            </a:pPr>
            <a:r>
              <a:rPr lang="ru-RU">
                <a:sym typeface="Wingdings 2" pitchFamily="18" charset="2"/>
              </a:rPr>
              <a:t> А вот бациллы. Они похожи на палочки, но это тоже живые бактериальные клетки.</a:t>
            </a:r>
          </a:p>
          <a:p>
            <a:pPr marL="228600" indent="-228600">
              <a:buFontTx/>
              <a:buAutoNum type="arabicPeriod"/>
            </a:pPr>
            <a:r>
              <a:rPr lang="ru-RU">
                <a:sym typeface="Wingdings 2" pitchFamily="18" charset="2"/>
              </a:rPr>
              <a:t> Очень забавно выглядят вибрионы и спириллы. Вибрионы похожи на маленьких изогнутых червячков. А спириллы извиваются, словно крошечные змейки. А ведь это всего лишь одна клеточка!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5BC62-2368-4C94-AC7C-5503AA517988}" type="slidenum">
              <a:rPr lang="ru-RU"/>
              <a:pPr/>
              <a:t>11</a:t>
            </a:fld>
            <a:endParaRPr lang="ru-RU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Многие бактерии играют большую роль в жизни человека. Некоторые из них приносят пользу.</a:t>
            </a:r>
          </a:p>
          <a:p>
            <a:pPr marL="228600" indent="-228600"/>
            <a:r>
              <a:rPr lang="ru-RU"/>
              <a:t>В природе есть такой процесс, который называется "брожение". Это разложение углеводов. В процессах брожения большую роль играют различные бактерии. Например, при образовании кефира и простокваши из молока, а также квашении капусты очень важны молочнокислые бактерии.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Некоторые бактерии постоянно живут в организме человека (в пищеварительной системе). Без них переваривание пищи происходило бы гораздо труднее!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B0851-6BA4-4B66-9877-133DEB9E7E6B}" type="slidenum">
              <a:rPr lang="ru-RU"/>
              <a:pPr/>
              <a:t>13</a:t>
            </a:fld>
            <a:endParaRPr lang="ru-RU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Среди бактерий выделяется целая группа болезнетворных. Это бактерии-паразиты, которые при попадании в организм человека вызывают различные заболевания.</a:t>
            </a:r>
          </a:p>
          <a:p>
            <a:pPr marL="228600" indent="-228600"/>
            <a:r>
              <a:rPr lang="ru-RU"/>
              <a:t>В древних рукописях описывается, как от страшных болезней погибали целые города. Эпидемии распространялись очень быстро, и с ними не умели бороться.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Таким страшным бедствием для людей была, например, чума. Причиной этого ужасного заболевания является микроскопическая бактерия. А переносится эта бактерия блохами, которые живут на мышах и крысах.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Еще одним страшным заболеванием является холера. И опять виной всему микроскопическая клетка бактерии – холерный вибрион. У этой клетки даже и ядра-то настоящего нет, а сколько бед она приносит людям!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Такое инфекционное заболевание, как туберкулез легких, возникает при попадании в организм туберкулезной палочки.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120C4-8C8C-4656-BA95-ACF69C761227}" type="slidenum">
              <a:rPr lang="ru-RU"/>
              <a:pPr/>
              <a:t>14</a:t>
            </a:fld>
            <a:endParaRPr lang="ru-RU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Французский врач Луи Пастер первым разработал метод предупреждения инфекционных заболеваний при помощи прививок.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Прививка – это введение человеку вакцины (специального препарата), благодаря которой он становится невосприимчив к данному заболеванию.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76A08-CF2F-45FD-8F43-85CAC3EB24A1}" type="slidenum">
              <a:rPr lang="ru-RU"/>
              <a:pPr/>
              <a:t>3</a:t>
            </a:fld>
            <a:endParaRPr 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Кокки – бактерии сферической формы. Как правило неподвижны, спор не образуют. В зависимости от плоскости деления образуют различные скопления:</a:t>
            </a:r>
          </a:p>
          <a:p>
            <a:pPr marL="228600" indent="-228600">
              <a:buFontTx/>
              <a:buAutoNum type="arabicParenR"/>
            </a:pPr>
            <a:r>
              <a:rPr lang="ru-RU"/>
              <a:t> диплококки – 2 клетки,</a:t>
            </a:r>
          </a:p>
          <a:p>
            <a:pPr marL="228600" indent="-228600">
              <a:buFontTx/>
              <a:buAutoNum type="arabicParenR"/>
            </a:pPr>
            <a:r>
              <a:rPr lang="ru-RU"/>
              <a:t> стрептококки – цепочки клеток,</a:t>
            </a:r>
          </a:p>
          <a:p>
            <a:pPr marL="228600" indent="-228600">
              <a:buFontTx/>
              <a:buAutoNum type="arabicParenR"/>
            </a:pPr>
            <a:r>
              <a:rPr lang="ru-RU"/>
              <a:t> сарцины – пакеты правильной формы,</a:t>
            </a:r>
          </a:p>
          <a:p>
            <a:pPr marL="228600" indent="-228600">
              <a:buFontTx/>
              <a:buAutoNum type="arabicParenR"/>
            </a:pPr>
            <a:r>
              <a:rPr lang="ru-RU"/>
              <a:t> стафилококки – скопления неправильной формы.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C5C71-10AD-4AFA-83C2-AFE4AEBC11E4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Бациллы – палочковидные Бактерии, одиночные или в цепочках. Подвижные бациллы имеют один или несколько жгутиков, расположенных на одном или двух полюсах клетки, или по всей ее поверхности. Среди бацилл имеется много спорообразующих видов.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5EBF7-362D-4778-AE21-C4C9CB79B7CC}" type="slidenum">
              <a:rPr lang="ru-RU"/>
              <a:pPr/>
              <a:t>5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Спириллы </a:t>
            </a:r>
            <a:r>
              <a:rPr lang="ru-RU">
                <a:sym typeface="Wingdings 2" pitchFamily="18" charset="2"/>
              </a:rPr>
              <a:t>и </a:t>
            </a:r>
            <a:r>
              <a:rPr lang="ru-RU"/>
              <a:t>вибрионы – бактерии изогнутой формы. Спор, как правило, не образуют.</a:t>
            </a:r>
          </a:p>
          <a:p>
            <a:pPr marL="228600" indent="-228600"/>
            <a:r>
              <a:rPr lang="ru-RU"/>
              <a:t>Вибрионы – мелкие бактерии в виде запятой с одним полярным жгутиком.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Спириллы – крупные извитые спирально палочки с полярно расположенными жгутиками.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Спирохеты – тонкие и длинные, винтообразно закрученные клетки с опорной нитью. Передвигаются, винтообразно изгибаясь и сокращаясь.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368BF-7377-4E7F-B33E-57FE0EEBAEE4}" type="slidenum">
              <a:rPr lang="ru-RU"/>
              <a:pPr/>
              <a:t>6</a:t>
            </a:fld>
            <a:endParaRPr lang="ru-RU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Давай теперь рассмотрим при большом увеличении бактериальную клетку. Видишь, в ней нет ядра.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Оказывается, наследственный материал клетки бактерии – молекула ДНК – замкнута в кольцо и расположена среди цитоплазмы.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На поверхности оболочек бактерии могут образовываться различные жгутики и ворсинки. Жгутики совершают вращательные движения, благодаря чему бактерия движется. Да еще как быстро! За 1 секунду бактерия может преодолеть расстояние в 20 раз большее, чем ее собственный диаметр!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Вакуоли в бактериальной клетке отсутствуют, а капельки различных веществ могут находиться прямо в цитоплазме.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9B3AD-EFC2-4A11-9B9E-C14A03DEF34F}" type="slidenum">
              <a:rPr lang="ru-RU"/>
              <a:pPr/>
              <a:t>7</a:t>
            </a:fld>
            <a:endParaRPr lang="ru-RU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Бактерии населяют все жизненные среды на нашей планете. Они обитают в почве, в воде и в воздухе.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F075D-B115-4F24-B802-C97FF9B5D6E0}" type="slidenum">
              <a:rPr lang="ru-RU"/>
              <a:pPr/>
              <a:t>8</a:t>
            </a:fld>
            <a:endParaRPr lang="ru-RU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В воздухе должно содержаться меньше всего бактерий. Но это правило выполняется только "на природе". А вот в городах, особенно в людных местах, воздух просто кишит бактериями! Мало того – многие из них способны вызывать разные заболевания.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5779F-3E7B-44CB-8073-C8F38B799704}" type="slidenum">
              <a:rPr lang="ru-RU"/>
              <a:pPr/>
              <a:t>9</a:t>
            </a:fld>
            <a:endParaRPr lang="ru-RU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Вода – очень благоприятная среда для жизни и размножения бактерий. В реках и озерах вблизи жилищ человека насчитывается до 400 000 бактерий в 1 кубическом сантиметре воды.</a:t>
            </a:r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BE41E-4F73-471A-9C17-A5610781CDCF}" type="slidenum">
              <a:rPr lang="ru-RU"/>
              <a:pPr/>
              <a:t>10</a:t>
            </a:fld>
            <a:endParaRPr lang="ru-RU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В природе бактерии работают, как незаменимые труженики.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Они участвуют в образовании перегноя из отмерших частей растений (гнилостные бактерии).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 </a:t>
            </a:r>
            <a:r>
              <a:rPr lang="ru-RU"/>
              <a:t>Когда перегной образовался, вступают в работу другие сапрофитные бактерии, которые преобразуют органические вещества перегноя в минеральные соли почвы, которые так необходимы зеленым растениям для нормального роста и развития.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 А помнишь, мы уже говорили о клубеньковых бактериях, которые поселяются в клетках корней бобовых растений? Эти палочковидные бактерии размножаются в клетках корня, образуя утолщения – клубеньки. Такие "гости" не вредят растению, а приносят большую пользу. Они усваивают азот из воздуха и снабжают им растение.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50" y="1600200"/>
            <a:ext cx="4324350" cy="499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325938" cy="499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fld id="{DEE63D8F-8A2D-47A0-B1D7-DCDA41E77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50" y="1600200"/>
            <a:ext cx="880268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50" y="4175125"/>
            <a:ext cx="880268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fld id="{AC0061C0-FAA8-4469-9B6C-5E75AC7923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9A1F-A1B1-41B4-AA1F-6EB7397A390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7;&#1082;\Documents\&#1055;&#1056;&#1045;&#1047;&#1045;&#1053;&#1058;&#1040;&#1062;&#1048;&#1048;%205%20&#1050;&#1051;&#1040;&#1057;&#1057;\bakterii-v-pischevoy-promyshlennosti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ru-RU" sz="6600" b="1" cap="all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«Значение бактерий»</a:t>
            </a:r>
            <a:endParaRPr lang="ru-RU" sz="6600" b="1" cap="all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643446"/>
            <a:ext cx="3257528" cy="11144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</a:t>
            </a:r>
          </a:p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ООШ п.Тельмана </a:t>
            </a:r>
          </a:p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Стефутина Ирина Викторовна</a:t>
            </a:r>
          </a:p>
          <a:p>
            <a:pPr algn="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апрель 2012г.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Роль бактерий в природе</a:t>
            </a:r>
          </a:p>
        </p:txBody>
      </p:sp>
      <p:pic>
        <p:nvPicPr>
          <p:cNvPr id="47107" name="Picture 3" descr="Клубеньки на корнях люпина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2213" y="4508500"/>
            <a:ext cx="14398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Образование перегноя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2213" y="1854200"/>
            <a:ext cx="1439862" cy="2159000"/>
          </a:xfrm>
          <a:prstGeom prst="rect">
            <a:avLst/>
          </a:prstGeom>
          <a:noFill/>
        </p:spPr>
      </p:pic>
      <p:pic>
        <p:nvPicPr>
          <p:cNvPr id="47109" name="Picture 5" descr="Минерализация веществ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3608388"/>
            <a:ext cx="1439862" cy="2159000"/>
          </a:xfrm>
          <a:prstGeom prst="rect">
            <a:avLst/>
          </a:prstGeom>
          <a:noFill/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09575" y="1489075"/>
            <a:ext cx="2971800" cy="911225"/>
          </a:xfrm>
          <a:prstGeom prst="roundRect">
            <a:avLst>
              <a:gd name="adj" fmla="val 16667"/>
            </a:avLst>
          </a:prstGeom>
          <a:solidFill>
            <a:srgbClr val="FF6600">
              <a:alpha val="75000"/>
            </a:srgbClr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Бактерии</a:t>
            </a:r>
            <a:br>
              <a:rPr lang="ru-RU" sz="2400" b="1"/>
            </a:br>
            <a:r>
              <a:rPr lang="ru-RU" sz="2400" b="1"/>
              <a:t>в природе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95475" y="2400300"/>
            <a:ext cx="5286375" cy="1392238"/>
            <a:chOff x="1194" y="1512"/>
            <a:chExt cx="3330" cy="877"/>
          </a:xfrm>
        </p:grpSpPr>
        <p:sp>
          <p:nvSpPr>
            <p:cNvPr id="47112" name="AutoShape 8"/>
            <p:cNvSpPr>
              <a:spLocks noChangeArrowheads="1"/>
            </p:cNvSpPr>
            <p:nvPr/>
          </p:nvSpPr>
          <p:spPr bwMode="auto">
            <a:xfrm>
              <a:off x="1804" y="1709"/>
              <a:ext cx="2720" cy="68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75000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ru-RU" sz="2400" b="1"/>
                <a:t>Участвуют в образовании перегноя</a:t>
              </a:r>
            </a:p>
          </p:txBody>
        </p:sp>
        <p:cxnSp>
          <p:nvCxnSpPr>
            <p:cNvPr id="47113" name="AutoShape 9"/>
            <p:cNvCxnSpPr>
              <a:cxnSpLocks noChangeShapeType="1"/>
              <a:stCxn id="47110" idx="2"/>
              <a:endCxn id="47112" idx="1"/>
            </p:cNvCxnSpPr>
            <p:nvPr/>
          </p:nvCxnSpPr>
          <p:spPr bwMode="auto">
            <a:xfrm rot="16200000" flipH="1">
              <a:off x="1230" y="1476"/>
              <a:ext cx="537" cy="61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95475" y="2400300"/>
            <a:ext cx="5286375" cy="2784475"/>
            <a:chOff x="1194" y="1512"/>
            <a:chExt cx="3330" cy="1754"/>
          </a:xfrm>
        </p:grpSpPr>
        <p:sp>
          <p:nvSpPr>
            <p:cNvPr id="47115" name="AutoShape 11"/>
            <p:cNvSpPr>
              <a:spLocks noChangeArrowheads="1"/>
            </p:cNvSpPr>
            <p:nvPr/>
          </p:nvSpPr>
          <p:spPr bwMode="auto">
            <a:xfrm>
              <a:off x="1804" y="2586"/>
              <a:ext cx="2720" cy="68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75000"/>
              </a:srgbClr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ru-RU" sz="2400" b="1"/>
                <a:t>Превращают перегной в минеральные вещества</a:t>
              </a:r>
            </a:p>
          </p:txBody>
        </p:sp>
        <p:cxnSp>
          <p:nvCxnSpPr>
            <p:cNvPr id="47116" name="AutoShape 12"/>
            <p:cNvCxnSpPr>
              <a:cxnSpLocks noChangeShapeType="1"/>
              <a:stCxn id="47110" idx="2"/>
              <a:endCxn id="47115" idx="1"/>
            </p:cNvCxnSpPr>
            <p:nvPr/>
          </p:nvCxnSpPr>
          <p:spPr bwMode="auto">
            <a:xfrm rot="16200000" flipH="1">
              <a:off x="792" y="1914"/>
              <a:ext cx="1414" cy="61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95475" y="2400300"/>
            <a:ext cx="5286375" cy="4178300"/>
            <a:chOff x="1194" y="1512"/>
            <a:chExt cx="3330" cy="2632"/>
          </a:xfrm>
        </p:grpSpPr>
        <p:sp>
          <p:nvSpPr>
            <p:cNvPr id="47118" name="AutoShape 14"/>
            <p:cNvSpPr>
              <a:spLocks noChangeArrowheads="1"/>
            </p:cNvSpPr>
            <p:nvPr/>
          </p:nvSpPr>
          <p:spPr bwMode="auto">
            <a:xfrm>
              <a:off x="1804" y="3464"/>
              <a:ext cx="2720" cy="68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75000"/>
              </a:srgbClr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ru-RU" sz="2400" b="1"/>
                <a:t>Усваивают азот из воздуха</a:t>
              </a:r>
            </a:p>
          </p:txBody>
        </p:sp>
        <p:cxnSp>
          <p:nvCxnSpPr>
            <p:cNvPr id="47119" name="AutoShape 15"/>
            <p:cNvCxnSpPr>
              <a:cxnSpLocks noChangeShapeType="1"/>
              <a:stCxn id="47110" idx="2"/>
              <a:endCxn id="47118" idx="1"/>
            </p:cNvCxnSpPr>
            <p:nvPr/>
          </p:nvCxnSpPr>
          <p:spPr bwMode="auto">
            <a:xfrm rot="16200000" flipH="1">
              <a:off x="353" y="2353"/>
              <a:ext cx="2292" cy="61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511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Роль бактерий в жизни человека</a:t>
            </a:r>
          </a:p>
        </p:txBody>
      </p:sp>
      <p:pic>
        <p:nvPicPr>
          <p:cNvPr id="49155" name="Picture 3" descr="Молочнокислые бактерии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585913"/>
            <a:ext cx="6100763" cy="5038725"/>
          </a:xfrm>
          <a:prstGeom prst="rect">
            <a:avLst/>
          </a:prstGeom>
          <a:noFill/>
        </p:spPr>
      </p:pic>
      <p:pic>
        <p:nvPicPr>
          <p:cNvPr id="49156" name="Picture 4" descr="Пищеваритальная система человека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584325"/>
            <a:ext cx="2136775" cy="5038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Какие бактерии участвуют в получении кисломолочных продуктов?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kterii-v-pischevoy-promyshlennost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2026429"/>
            <a:ext cx="5762644" cy="432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Роль бактерий в жизни человека</a:t>
            </a:r>
          </a:p>
        </p:txBody>
      </p:sp>
      <p:pic>
        <p:nvPicPr>
          <p:cNvPr id="51203" name="Picture 3" descr="Arnold_B_1889_Die_P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538" y="1538288"/>
            <a:ext cx="3336925" cy="5041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4" name="Picture 4" descr="крысы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1538288"/>
            <a:ext cx="233997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5" name="Picture 5" descr="Заболевания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3038" y="4779963"/>
            <a:ext cx="233997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6" name="Picture 6" descr="Туберкулезная палоч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475" y="1684338"/>
            <a:ext cx="3087688" cy="237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7" name="Picture 7" descr="холерный вибри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863" y="4024313"/>
            <a:ext cx="3087687" cy="237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Профилактика заболеваний</a:t>
            </a:r>
          </a:p>
        </p:txBody>
      </p:sp>
      <p:pic>
        <p:nvPicPr>
          <p:cNvPr id="53251" name="Picture 3" descr="Louis_Paste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2975" y="1628775"/>
            <a:ext cx="1374775" cy="1665288"/>
          </a:xfrm>
          <a:prstGeom prst="rect">
            <a:avLst/>
          </a:prstGeom>
          <a:noFill/>
        </p:spPr>
      </p:pic>
      <p:pic>
        <p:nvPicPr>
          <p:cNvPr id="53252" name="Picture 4" descr="привив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438" y="2578100"/>
            <a:ext cx="3921125" cy="2890838"/>
          </a:xfrm>
          <a:prstGeom prst="rect">
            <a:avLst/>
          </a:prstGeom>
          <a:noFill/>
        </p:spPr>
      </p:pic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5438" y="1584325"/>
            <a:ext cx="3976687" cy="738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ПРИВИВКА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4841875" y="5724525"/>
            <a:ext cx="3976688" cy="738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ИММУНИТЕТ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-16200000">
            <a:off x="6777037" y="3743326"/>
            <a:ext cx="1439863" cy="1439862"/>
          </a:xfrm>
          <a:custGeom>
            <a:avLst/>
            <a:gdLst>
              <a:gd name="G0" fmla="+- 15401 0 0"/>
              <a:gd name="G1" fmla="+- 4447 0 0"/>
              <a:gd name="G2" fmla="+- 12158 0 4447"/>
              <a:gd name="G3" fmla="+- G2 0 4447"/>
              <a:gd name="G4" fmla="*/ G3 32768 32059"/>
              <a:gd name="G5" fmla="*/ G4 1 2"/>
              <a:gd name="G6" fmla="+- 21600 0 15401"/>
              <a:gd name="G7" fmla="*/ G6 4447 6079"/>
              <a:gd name="G8" fmla="+- G7 15401 0"/>
              <a:gd name="T0" fmla="*/ 15401 w 21600"/>
              <a:gd name="T1" fmla="*/ 0 h 21600"/>
              <a:gd name="T2" fmla="*/ 15401 w 21600"/>
              <a:gd name="T3" fmla="*/ 12158 h 21600"/>
              <a:gd name="T4" fmla="*/ 166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01" y="0"/>
                </a:lnTo>
                <a:lnTo>
                  <a:pt x="15401" y="4447"/>
                </a:lnTo>
                <a:lnTo>
                  <a:pt x="12427" y="4447"/>
                </a:lnTo>
                <a:cubicBezTo>
                  <a:pt x="5564" y="4447"/>
                  <a:pt x="0" y="7899"/>
                  <a:pt x="0" y="12158"/>
                </a:cubicBezTo>
                <a:lnTo>
                  <a:pt x="0" y="21600"/>
                </a:lnTo>
                <a:lnTo>
                  <a:pt x="3336" y="21600"/>
                </a:lnTo>
                <a:lnTo>
                  <a:pt x="3336" y="12158"/>
                </a:lnTo>
                <a:cubicBezTo>
                  <a:pt x="3336" y="9702"/>
                  <a:pt x="7406" y="7711"/>
                  <a:pt x="12427" y="7711"/>
                </a:cubicBezTo>
                <a:lnTo>
                  <a:pt x="15401" y="7711"/>
                </a:lnTo>
                <a:lnTo>
                  <a:pt x="1540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 rot="10800000" flipH="1">
            <a:off x="971550" y="2979738"/>
            <a:ext cx="1439863" cy="1439862"/>
          </a:xfrm>
          <a:custGeom>
            <a:avLst/>
            <a:gdLst>
              <a:gd name="G0" fmla="+- 15401 0 0"/>
              <a:gd name="G1" fmla="+- 4447 0 0"/>
              <a:gd name="G2" fmla="+- 12158 0 4447"/>
              <a:gd name="G3" fmla="+- G2 0 4447"/>
              <a:gd name="G4" fmla="*/ G3 32768 32059"/>
              <a:gd name="G5" fmla="*/ G4 1 2"/>
              <a:gd name="G6" fmla="+- 21600 0 15401"/>
              <a:gd name="G7" fmla="*/ G6 4447 6079"/>
              <a:gd name="G8" fmla="+- G7 15401 0"/>
              <a:gd name="T0" fmla="*/ 15401 w 21600"/>
              <a:gd name="T1" fmla="*/ 0 h 21600"/>
              <a:gd name="T2" fmla="*/ 15401 w 21600"/>
              <a:gd name="T3" fmla="*/ 12158 h 21600"/>
              <a:gd name="T4" fmla="*/ 166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01" y="0"/>
                </a:lnTo>
                <a:lnTo>
                  <a:pt x="15401" y="4447"/>
                </a:lnTo>
                <a:lnTo>
                  <a:pt x="12427" y="4447"/>
                </a:lnTo>
                <a:cubicBezTo>
                  <a:pt x="5564" y="4447"/>
                  <a:pt x="0" y="7899"/>
                  <a:pt x="0" y="12158"/>
                </a:cubicBezTo>
                <a:lnTo>
                  <a:pt x="0" y="21600"/>
                </a:lnTo>
                <a:lnTo>
                  <a:pt x="3336" y="21600"/>
                </a:lnTo>
                <a:lnTo>
                  <a:pt x="3336" y="12158"/>
                </a:lnTo>
                <a:cubicBezTo>
                  <a:pt x="3336" y="9702"/>
                  <a:pt x="7406" y="7711"/>
                  <a:pt x="12427" y="7711"/>
                </a:cubicBezTo>
                <a:lnTo>
                  <a:pt x="15401" y="7711"/>
                </a:lnTo>
                <a:lnTo>
                  <a:pt x="1540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Разнообразие внешнего строения бактериальных клеток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3825" y="1700213"/>
            <a:ext cx="3814763" cy="3814762"/>
            <a:chOff x="1655" y="1256"/>
            <a:chExt cx="2403" cy="2403"/>
          </a:xfrm>
        </p:grpSpPr>
        <p:pic>
          <p:nvPicPr>
            <p:cNvPr id="18436" name="Picture 4" descr="форма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666" y="1268"/>
              <a:ext cx="2380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1655" y="1256"/>
              <a:ext cx="2403" cy="2403"/>
            </a:xfrm>
            <a:custGeom>
              <a:avLst/>
              <a:gdLst>
                <a:gd name="G0" fmla="+- 872 0 0"/>
                <a:gd name="G1" fmla="+- 21600 0 872"/>
                <a:gd name="G2" fmla="+- 21600 0 87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72" y="10800"/>
                  </a:moveTo>
                  <a:cubicBezTo>
                    <a:pt x="872" y="16283"/>
                    <a:pt x="5317" y="20728"/>
                    <a:pt x="10800" y="20728"/>
                  </a:cubicBezTo>
                  <a:cubicBezTo>
                    <a:pt x="16283" y="20728"/>
                    <a:pt x="20728" y="16283"/>
                    <a:pt x="20728" y="10800"/>
                  </a:cubicBezTo>
                  <a:cubicBezTo>
                    <a:pt x="20728" y="5317"/>
                    <a:pt x="16283" y="872"/>
                    <a:pt x="10800" y="872"/>
                  </a:cubicBezTo>
                  <a:cubicBezTo>
                    <a:pt x="5317" y="872"/>
                    <a:pt x="872" y="5317"/>
                    <a:pt x="872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95688" y="4503738"/>
            <a:ext cx="1952625" cy="2052637"/>
            <a:chOff x="2265" y="2837"/>
            <a:chExt cx="1230" cy="1293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2265" y="3556"/>
              <a:ext cx="1230" cy="5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hlinkClick r:id="" action="ppaction://noaction"/>
                </a:rPr>
                <a:t>спириллы</a:t>
              </a:r>
              <a:br>
                <a:rPr lang="ru-RU" sz="2400">
                  <a:hlinkClick r:id="" action="ppaction://noaction"/>
                </a:rPr>
              </a:br>
              <a:r>
                <a:rPr lang="ru-RU" sz="2400">
                  <a:hlinkClick r:id="" action="ppaction://noaction"/>
                </a:rPr>
                <a:t>вибрионы</a:t>
              </a:r>
              <a:endParaRPr lang="ru-RU" sz="2400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V="1">
              <a:off x="2880" y="2837"/>
              <a:ext cx="0" cy="7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anchor="ctr" anchorCtr="1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74650" y="2581275"/>
            <a:ext cx="3513138" cy="506413"/>
            <a:chOff x="236" y="1811"/>
            <a:chExt cx="2213" cy="319"/>
          </a:xfrm>
        </p:grpSpPr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236" y="1811"/>
              <a:ext cx="1205" cy="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hlinkClick r:id="" action="ppaction://noaction"/>
                </a:rPr>
                <a:t>бациллы</a:t>
              </a:r>
              <a:endParaRPr lang="ru-RU" sz="2400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rot="900000">
              <a:off x="1429" y="2115"/>
              <a:ext cx="10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292725" y="2581275"/>
            <a:ext cx="3475038" cy="506413"/>
            <a:chOff x="3334" y="1811"/>
            <a:chExt cx="2189" cy="319"/>
          </a:xfrm>
        </p:grpSpPr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4318" y="1811"/>
              <a:ext cx="1205" cy="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hlinkClick r:id="" action="ppaction://noaction"/>
                </a:rPr>
                <a:t>кокки</a:t>
              </a:r>
              <a:endParaRPr lang="ru-RU" sz="2400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rot="20700000" flipH="1">
              <a:off x="3334" y="2113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anchor="ctr" anchorCtr="1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Кокки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95825" y="4291013"/>
            <a:ext cx="1979613" cy="2165350"/>
            <a:chOff x="2957" y="2455"/>
            <a:chExt cx="1247" cy="1364"/>
          </a:xfrm>
        </p:grpSpPr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2957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сарцина</a:t>
              </a:r>
            </a:p>
          </p:txBody>
        </p:sp>
        <p:pic>
          <p:nvPicPr>
            <p:cNvPr id="20486" name="Picture 6" descr="сарцина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0" y="2799"/>
              <a:ext cx="1020" cy="1020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19913" y="4495800"/>
            <a:ext cx="1979612" cy="2173288"/>
            <a:chOff x="4359" y="2455"/>
            <a:chExt cx="1247" cy="1369"/>
          </a:xfrm>
        </p:grpSpPr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4359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стафилококк </a:t>
              </a:r>
            </a:p>
          </p:txBody>
        </p:sp>
        <p:pic>
          <p:nvPicPr>
            <p:cNvPr id="20489" name="Picture 9" descr="стафилококк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72" y="2795"/>
              <a:ext cx="1020" cy="1029"/>
            </a:xfrm>
            <a:prstGeom prst="rect">
              <a:avLst/>
            </a:prstGeom>
            <a:noFill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82988" y="1701800"/>
            <a:ext cx="1979612" cy="2159000"/>
            <a:chOff x="2256" y="981"/>
            <a:chExt cx="1247" cy="1360"/>
          </a:xfrm>
        </p:grpSpPr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>
              <a:off x="2256" y="981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стафилококк </a:t>
              </a:r>
            </a:p>
          </p:txBody>
        </p:sp>
        <p:pic>
          <p:nvPicPr>
            <p:cNvPr id="20492" name="Picture 12" descr="стафилококк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70" y="1312"/>
              <a:ext cx="1020" cy="1029"/>
            </a:xfrm>
            <a:prstGeom prst="rect">
              <a:avLst/>
            </a:prstGeom>
            <a:noFill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08663" y="1846263"/>
            <a:ext cx="1979612" cy="2159000"/>
            <a:chOff x="4009" y="981"/>
            <a:chExt cx="1247" cy="1360"/>
          </a:xfrm>
        </p:grpSpPr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4009" y="981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стрептококк</a:t>
              </a:r>
            </a:p>
          </p:txBody>
        </p:sp>
        <p:pic>
          <p:nvPicPr>
            <p:cNvPr id="20495" name="Picture 15" descr="стрептококк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2" y="1312"/>
              <a:ext cx="1020" cy="1029"/>
            </a:xfrm>
            <a:prstGeom prst="rect">
              <a:avLst/>
            </a:prstGeom>
            <a:noFill/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357313" y="1557338"/>
            <a:ext cx="1979612" cy="2159000"/>
            <a:chOff x="504" y="981"/>
            <a:chExt cx="1247" cy="1360"/>
          </a:xfrm>
        </p:grpSpPr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>
              <a:off x="504" y="981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диплококк</a:t>
              </a:r>
            </a:p>
          </p:txBody>
        </p:sp>
        <p:pic>
          <p:nvPicPr>
            <p:cNvPr id="20498" name="Picture 18" descr="диплококк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8" y="1312"/>
              <a:ext cx="1020" cy="1029"/>
            </a:xfrm>
            <a:prstGeom prst="rect">
              <a:avLst/>
            </a:prstGeom>
            <a:noFill/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44475" y="3897313"/>
            <a:ext cx="1979613" cy="2159000"/>
            <a:chOff x="154" y="2455"/>
            <a:chExt cx="1247" cy="1360"/>
          </a:xfrm>
        </p:grpSpPr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>
              <a:off x="154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сарцина</a:t>
              </a:r>
            </a:p>
          </p:txBody>
        </p:sp>
        <p:pic>
          <p:nvPicPr>
            <p:cNvPr id="20501" name="Picture 21" descr="сарцин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8" y="2804"/>
              <a:ext cx="1020" cy="1011"/>
            </a:xfrm>
            <a:prstGeom prst="rect">
              <a:avLst/>
            </a:prstGeom>
            <a:noFill/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470150" y="4097338"/>
            <a:ext cx="1979613" cy="2152650"/>
            <a:chOff x="1555" y="2455"/>
            <a:chExt cx="1247" cy="1356"/>
          </a:xfrm>
        </p:grpSpPr>
        <p:pic>
          <p:nvPicPr>
            <p:cNvPr id="20503" name="Picture 23" descr="стрептококк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69" y="2809"/>
              <a:ext cx="1020" cy="1002"/>
            </a:xfrm>
            <a:prstGeom prst="rect">
              <a:avLst/>
            </a:prstGeom>
            <a:noFill/>
          </p:spPr>
        </p:pic>
        <p:sp>
          <p:nvSpPr>
            <p:cNvPr id="20504" name="AutoShape 24"/>
            <p:cNvSpPr>
              <a:spLocks noChangeArrowheads="1"/>
            </p:cNvSpPr>
            <p:nvPr/>
          </p:nvSpPr>
          <p:spPr bwMode="auto">
            <a:xfrm>
              <a:off x="1555" y="2455"/>
              <a:ext cx="1247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ru-RU" sz="2000"/>
                <a:t>стрептококк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ym typeface="Wingdings 2" pitchFamily="18" charset="2"/>
              </a:rPr>
              <a:t>Бациллы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4256088"/>
            <a:ext cx="1800225" cy="2087562"/>
            <a:chOff x="244" y="2681"/>
            <a:chExt cx="1134" cy="1315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244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протеус</a:t>
              </a:r>
            </a:p>
          </p:txBody>
        </p:sp>
        <p:pic>
          <p:nvPicPr>
            <p:cNvPr id="22534" name="Picture 6" descr="протеус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2976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14650" y="4387850"/>
            <a:ext cx="1800225" cy="2087563"/>
            <a:chOff x="1623" y="2681"/>
            <a:chExt cx="1134" cy="1315"/>
          </a:xfrm>
        </p:grpSpPr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>
              <a:off x="1623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псевдомонас</a:t>
              </a:r>
            </a:p>
          </p:txBody>
        </p:sp>
        <p:pic>
          <p:nvPicPr>
            <p:cNvPr id="22537" name="Picture 9" descr="псевдомонас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92" y="2976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03800" y="4519613"/>
            <a:ext cx="1800225" cy="2089150"/>
            <a:chOff x="3002" y="2681"/>
            <a:chExt cx="1134" cy="1316"/>
          </a:xfrm>
        </p:grpSpPr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>
              <a:off x="3002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 anchorCtr="1"/>
            <a:lstStyle/>
            <a:p>
              <a:pPr algn="ctr"/>
              <a:r>
                <a:rPr lang="ru-RU" sz="2000"/>
                <a:t>сальмонелла</a:t>
              </a:r>
            </a:p>
          </p:txBody>
        </p:sp>
        <p:pic>
          <p:nvPicPr>
            <p:cNvPr id="22540" name="Picture 12" descr="сальмонелла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" y="297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092950" y="4652963"/>
            <a:ext cx="1800225" cy="2089150"/>
            <a:chOff x="4382" y="2681"/>
            <a:chExt cx="1134" cy="1316"/>
          </a:xfrm>
        </p:grpSpPr>
        <p:sp>
          <p:nvSpPr>
            <p:cNvPr id="22542" name="AutoShape 14"/>
            <p:cNvSpPr>
              <a:spLocks noChangeArrowheads="1"/>
            </p:cNvSpPr>
            <p:nvPr/>
          </p:nvSpPr>
          <p:spPr bwMode="auto">
            <a:xfrm>
              <a:off x="4382" y="2681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шигелла</a:t>
              </a:r>
            </a:p>
          </p:txBody>
        </p:sp>
        <p:pic>
          <p:nvPicPr>
            <p:cNvPr id="22543" name="Picture 15" descr="шигелла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04" y="297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475163" y="1912938"/>
            <a:ext cx="1800225" cy="2303462"/>
            <a:chOff x="3002" y="1117"/>
            <a:chExt cx="1134" cy="1451"/>
          </a:xfrm>
        </p:grpSpPr>
        <p:sp>
          <p:nvSpPr>
            <p:cNvPr id="22545" name="AutoShape 17"/>
            <p:cNvSpPr>
              <a:spLocks noChangeArrowheads="1"/>
            </p:cNvSpPr>
            <p:nvPr/>
          </p:nvSpPr>
          <p:spPr bwMode="auto">
            <a:xfrm>
              <a:off x="3002" y="1117"/>
              <a:ext cx="1134" cy="4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кишечная палочка</a:t>
              </a:r>
            </a:p>
          </p:txBody>
        </p:sp>
        <p:pic>
          <p:nvPicPr>
            <p:cNvPr id="22546" name="Picture 18" descr="кишечная палочка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8" y="1548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588125" y="2133600"/>
            <a:ext cx="1800225" cy="2303463"/>
            <a:chOff x="1623" y="1117"/>
            <a:chExt cx="1134" cy="1451"/>
          </a:xfrm>
        </p:grpSpPr>
        <p:sp>
          <p:nvSpPr>
            <p:cNvPr id="22548" name="AutoShape 20"/>
            <p:cNvSpPr>
              <a:spLocks noChangeArrowheads="1"/>
            </p:cNvSpPr>
            <p:nvPr/>
          </p:nvSpPr>
          <p:spPr bwMode="auto">
            <a:xfrm>
              <a:off x="1623" y="1117"/>
              <a:ext cx="1134" cy="4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клостридиум ботулинум</a:t>
              </a:r>
            </a:p>
          </p:txBody>
        </p:sp>
        <p:pic>
          <p:nvPicPr>
            <p:cNvPr id="22549" name="Picture 21" descr="клостридиум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92" y="1548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362200" y="1843088"/>
            <a:ext cx="1800225" cy="2151062"/>
            <a:chOff x="4382" y="1212"/>
            <a:chExt cx="1134" cy="1355"/>
          </a:xfrm>
        </p:grpSpPr>
        <p:sp>
          <p:nvSpPr>
            <p:cNvPr id="22551" name="AutoShape 23"/>
            <p:cNvSpPr>
              <a:spLocks noChangeArrowheads="1"/>
            </p:cNvSpPr>
            <p:nvPr/>
          </p:nvSpPr>
          <p:spPr bwMode="auto">
            <a:xfrm>
              <a:off x="4382" y="1212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клостридиум</a:t>
              </a:r>
            </a:p>
          </p:txBody>
        </p:sp>
        <p:pic>
          <p:nvPicPr>
            <p:cNvPr id="22552" name="Picture 24" descr="клостридиум ботулинум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04" y="154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50825" y="1773238"/>
            <a:ext cx="1800225" cy="2151062"/>
            <a:chOff x="244" y="1212"/>
            <a:chExt cx="1134" cy="1355"/>
          </a:xfrm>
        </p:grpSpPr>
        <p:sp>
          <p:nvSpPr>
            <p:cNvPr id="22554" name="AutoShape 26"/>
            <p:cNvSpPr>
              <a:spLocks noChangeArrowheads="1"/>
            </p:cNvSpPr>
            <p:nvPr/>
          </p:nvSpPr>
          <p:spPr bwMode="auto">
            <a:xfrm>
              <a:off x="244" y="1212"/>
              <a:ext cx="1134" cy="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бациллюс</a:t>
              </a:r>
            </a:p>
          </p:txBody>
        </p:sp>
        <p:pic>
          <p:nvPicPr>
            <p:cNvPr id="22555" name="Picture 27" descr="бациллюс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6" y="1547"/>
              <a:ext cx="1020" cy="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ym typeface="Wingdings 2" pitchFamily="18" charset="2"/>
              </a:rPr>
              <a:t>Спириллы</a:t>
            </a:r>
            <a:r>
              <a:rPr lang="en-US">
                <a:sym typeface="Wingdings 2" pitchFamily="18" charset="2"/>
              </a:rPr>
              <a:t> </a:t>
            </a:r>
            <a:r>
              <a:rPr lang="ru-RU">
                <a:sym typeface="Wingdings 2" pitchFamily="18" charset="2"/>
              </a:rPr>
              <a:t>и </a:t>
            </a:r>
            <a:r>
              <a:rPr lang="ru-RU"/>
              <a:t>вибрионы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1628775"/>
            <a:ext cx="1979612" cy="2357438"/>
            <a:chOff x="249" y="1310"/>
            <a:chExt cx="1247" cy="1485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49" y="1310"/>
              <a:ext cx="1247" cy="4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бледная спирохета</a:t>
              </a:r>
            </a:p>
          </p:txBody>
        </p:sp>
        <p:pic>
          <p:nvPicPr>
            <p:cNvPr id="24582" name="Picture 6" descr="бледная спирохет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" y="1775"/>
              <a:ext cx="1020" cy="1020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04025" y="4292600"/>
            <a:ext cx="1979613" cy="2205038"/>
            <a:chOff x="4286" y="1406"/>
            <a:chExt cx="1247" cy="1389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4286" y="1406"/>
              <a:ext cx="1247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спириллюм</a:t>
              </a:r>
            </a:p>
          </p:txBody>
        </p:sp>
        <p:pic>
          <p:nvPicPr>
            <p:cNvPr id="24585" name="Picture 9" descr="спириллюм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00" y="1775"/>
              <a:ext cx="1020" cy="1020"/>
            </a:xfrm>
            <a:prstGeom prst="rect">
              <a:avLst/>
            </a:prstGeom>
            <a:noFill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30475" y="2568575"/>
            <a:ext cx="1979613" cy="2205038"/>
            <a:chOff x="1594" y="1406"/>
            <a:chExt cx="1247" cy="1389"/>
          </a:xfrm>
        </p:grpSpPr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594" y="1406"/>
              <a:ext cx="1247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спириллюм</a:t>
              </a:r>
            </a:p>
          </p:txBody>
        </p:sp>
        <p:pic>
          <p:nvPicPr>
            <p:cNvPr id="24588" name="Picture 12" descr="спириллюм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7" y="1775"/>
              <a:ext cx="1020" cy="1020"/>
            </a:xfrm>
            <a:prstGeom prst="rect">
              <a:avLst/>
            </a:prstGeom>
            <a:noFill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67250" y="3354388"/>
            <a:ext cx="1979613" cy="2357437"/>
            <a:chOff x="2940" y="1310"/>
            <a:chExt cx="1247" cy="1485"/>
          </a:xfrm>
        </p:grpSpPr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2940" y="1310"/>
              <a:ext cx="1247" cy="4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ru-RU" sz="2000"/>
                <a:t>холерный вибрион</a:t>
              </a:r>
            </a:p>
          </p:txBody>
        </p:sp>
        <p:pic>
          <p:nvPicPr>
            <p:cNvPr id="24591" name="Picture 15" descr="холерный вибрион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53" y="1775"/>
              <a:ext cx="1020" cy="10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Бактериальная клетка</a:t>
            </a:r>
          </a:p>
        </p:txBody>
      </p:sp>
      <p:pic>
        <p:nvPicPr>
          <p:cNvPr id="26627" name="Picture 3" descr="Бактериальная кле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4394200" cy="5037137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59113" y="3068638"/>
            <a:ext cx="4465637" cy="420687"/>
            <a:chOff x="1927" y="1933"/>
            <a:chExt cx="2813" cy="265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3606" y="1933"/>
              <a:ext cx="1134" cy="2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 anchorCtr="1"/>
            <a:lstStyle/>
            <a:p>
              <a:r>
                <a:rPr lang="ru-RU" sz="2400" i="1"/>
                <a:t>нить ДНК</a:t>
              </a: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H="1">
              <a:off x="1927" y="2066"/>
              <a:ext cx="1679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39975" y="5949950"/>
            <a:ext cx="5184775" cy="420688"/>
            <a:chOff x="1474" y="3748"/>
            <a:chExt cx="3266" cy="265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3606" y="3748"/>
              <a:ext cx="1134" cy="2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 anchorCtr="1"/>
            <a:lstStyle/>
            <a:p>
              <a:r>
                <a:rPr lang="ru-RU" sz="2400" i="1"/>
                <a:t>жгутики</a:t>
              </a: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1474" y="3881"/>
              <a:ext cx="21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42988" y="4652963"/>
            <a:ext cx="6481762" cy="420687"/>
            <a:chOff x="657" y="2931"/>
            <a:chExt cx="4083" cy="265"/>
          </a:xfrm>
        </p:grpSpPr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>
              <a:off x="3606" y="2931"/>
              <a:ext cx="1134" cy="2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 anchorCtr="1"/>
            <a:lstStyle/>
            <a:p>
              <a:r>
                <a:rPr lang="ru-RU" sz="2400" i="1"/>
                <a:t>включения</a:t>
              </a: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657" y="3064"/>
              <a:ext cx="2949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dirty="0"/>
              <a:t>Кол-во бактерий в 1см</a:t>
            </a:r>
            <a:r>
              <a:rPr lang="ru-RU" baseline="30000" dirty="0"/>
              <a:t>3 </a:t>
            </a:r>
            <a:r>
              <a:rPr lang="ru-RU" dirty="0"/>
              <a:t>почвы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7224" y="500042"/>
            <a:ext cx="3451251" cy="2273321"/>
            <a:chOff x="187" y="941"/>
            <a:chExt cx="2381" cy="1695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187" y="2387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Лесная почва на поверхности</a:t>
              </a:r>
            </a:p>
          </p:txBody>
        </p:sp>
        <p:pic>
          <p:nvPicPr>
            <p:cNvPr id="40965" name="Picture 5" descr="1 лесная почва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" y="941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43503" y="500042"/>
            <a:ext cx="3471859" cy="2273321"/>
            <a:chOff x="2625" y="969"/>
            <a:chExt cx="2380" cy="1695"/>
          </a:xfrm>
        </p:grpSpPr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>
              <a:off x="2625" y="2415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Лесная почва глубже 1м</a:t>
              </a:r>
            </a:p>
          </p:txBody>
        </p:sp>
        <p:pic>
          <p:nvPicPr>
            <p:cNvPr id="40968" name="Picture 8" descr="2 Лесная почва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25" y="969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74663" y="4084638"/>
            <a:ext cx="3525833" cy="2273320"/>
            <a:chOff x="924" y="2585"/>
            <a:chExt cx="2408" cy="1695"/>
          </a:xfrm>
        </p:grpSpPr>
        <p:sp>
          <p:nvSpPr>
            <p:cNvPr id="40970" name="AutoShape 10"/>
            <p:cNvSpPr>
              <a:spLocks noChangeArrowheads="1"/>
            </p:cNvSpPr>
            <p:nvPr/>
          </p:nvSpPr>
          <p:spPr bwMode="auto">
            <a:xfrm>
              <a:off x="952" y="4031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Луговая почва на поверхности</a:t>
              </a:r>
            </a:p>
          </p:txBody>
        </p:sp>
        <p:pic>
          <p:nvPicPr>
            <p:cNvPr id="40971" name="Picture 11" descr="3 Луговая почва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4" y="2585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772025" y="4086225"/>
            <a:ext cx="3514751" cy="2200295"/>
            <a:chOff x="3305" y="2614"/>
            <a:chExt cx="2455" cy="1694"/>
          </a:xfrm>
        </p:grpSpPr>
        <p:sp>
          <p:nvSpPr>
            <p:cNvPr id="40973" name="AutoShape 13"/>
            <p:cNvSpPr>
              <a:spLocks noChangeArrowheads="1"/>
            </p:cNvSpPr>
            <p:nvPr/>
          </p:nvSpPr>
          <p:spPr bwMode="auto">
            <a:xfrm>
              <a:off x="3380" y="405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Луговая почва  глубже 1м</a:t>
              </a:r>
            </a:p>
          </p:txBody>
        </p:sp>
        <p:pic>
          <p:nvPicPr>
            <p:cNvPr id="40974" name="Picture 14" descr="4 луговая почва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05" y="2614"/>
              <a:ext cx="2380" cy="14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sz="4000"/>
              <a:t>Кол-во бактерий в 1см</a:t>
            </a:r>
            <a:r>
              <a:rPr lang="ru-RU" sz="4000" baseline="30000"/>
              <a:t>3 </a:t>
            </a:r>
            <a:r>
              <a:rPr lang="ru-RU" sz="4000"/>
              <a:t>воздуха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00" y="428604"/>
            <a:ext cx="3349650" cy="2344759"/>
            <a:chOff x="360" y="52"/>
            <a:chExt cx="2380" cy="1695"/>
          </a:xfrm>
        </p:grpSpPr>
        <p:sp>
          <p:nvSpPr>
            <p:cNvPr id="43012" name="AutoShape 4"/>
            <p:cNvSpPr>
              <a:spLocks noChangeArrowheads="1"/>
            </p:cNvSpPr>
            <p:nvPr/>
          </p:nvSpPr>
          <p:spPr bwMode="auto">
            <a:xfrm>
              <a:off x="360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Непроветренная комната</a:t>
              </a:r>
            </a:p>
          </p:txBody>
        </p:sp>
        <p:pic>
          <p:nvPicPr>
            <p:cNvPr id="43013" name="Picture 5" descr="1 комната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52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06963" y="428603"/>
            <a:ext cx="3808441" cy="2344759"/>
            <a:chOff x="3091" y="51"/>
            <a:chExt cx="2380" cy="1696"/>
          </a:xfrm>
        </p:grpSpPr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3091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Улица города</a:t>
              </a:r>
            </a:p>
          </p:txBody>
        </p:sp>
        <p:pic>
          <p:nvPicPr>
            <p:cNvPr id="43016" name="Picture 8" descr="2 улица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1" y="51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00100" y="4059238"/>
            <a:ext cx="3298850" cy="2298720"/>
            <a:chOff x="328" y="2557"/>
            <a:chExt cx="2380" cy="1711"/>
          </a:xfrm>
        </p:grpSpPr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>
              <a:off x="328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Горный воздух</a:t>
              </a:r>
            </a:p>
          </p:txBody>
        </p:sp>
        <p:pic>
          <p:nvPicPr>
            <p:cNvPr id="43019" name="Picture 11" descr="3 горный воздух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" y="2557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87913" y="4059238"/>
            <a:ext cx="3398863" cy="2227282"/>
            <a:chOff x="3079" y="2557"/>
            <a:chExt cx="2381" cy="1711"/>
          </a:xfrm>
        </p:grpSpPr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3080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Морской воздух</a:t>
              </a:r>
            </a:p>
          </p:txBody>
        </p:sp>
        <p:pic>
          <p:nvPicPr>
            <p:cNvPr id="43022" name="Picture 14" descr="4 морской воздух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9" y="2557"/>
              <a:ext cx="2380" cy="14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9088"/>
            <a:ext cx="8229600" cy="1143000"/>
          </a:xfrm>
        </p:spPr>
        <p:txBody>
          <a:bodyPr/>
          <a:lstStyle/>
          <a:p>
            <a:r>
              <a:rPr lang="ru-RU"/>
              <a:t>Кол-во бактерий в 1см</a:t>
            </a:r>
            <a:r>
              <a:rPr lang="ru-RU" baseline="30000"/>
              <a:t>3 </a:t>
            </a:r>
            <a:r>
              <a:rPr lang="ru-RU"/>
              <a:t>воды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00" y="285727"/>
            <a:ext cx="3308375" cy="2479697"/>
            <a:chOff x="208" y="63"/>
            <a:chExt cx="2381" cy="1684"/>
          </a:xfrm>
        </p:grpSpPr>
        <p:sp>
          <p:nvSpPr>
            <p:cNvPr id="45060" name="AutoShape 4"/>
            <p:cNvSpPr>
              <a:spLocks noChangeArrowheads="1"/>
            </p:cNvSpPr>
            <p:nvPr/>
          </p:nvSpPr>
          <p:spPr bwMode="auto">
            <a:xfrm>
              <a:off x="209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Снег и лед</a:t>
              </a:r>
            </a:p>
          </p:txBody>
        </p:sp>
        <p:pic>
          <p:nvPicPr>
            <p:cNvPr id="45061" name="Picture 5" descr="1 снег и лед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" y="63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57819" y="285729"/>
            <a:ext cx="3257544" cy="2481284"/>
            <a:chOff x="2943" y="62"/>
            <a:chExt cx="2380" cy="1685"/>
          </a:xfrm>
        </p:grpSpPr>
        <p:sp>
          <p:nvSpPr>
            <p:cNvPr id="45063" name="AutoShape 7"/>
            <p:cNvSpPr>
              <a:spLocks noChangeArrowheads="1"/>
            </p:cNvSpPr>
            <p:nvPr/>
          </p:nvSpPr>
          <p:spPr bwMode="auto">
            <a:xfrm>
              <a:off x="2943" y="1498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Ручей в 100 м от ледника</a:t>
              </a:r>
            </a:p>
          </p:txBody>
        </p:sp>
        <p:pic>
          <p:nvPicPr>
            <p:cNvPr id="45064" name="Picture 8" descr="2 ледн ручей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3" y="62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28661" y="4095751"/>
            <a:ext cx="3436963" cy="2262208"/>
            <a:chOff x="272" y="2586"/>
            <a:chExt cx="2436" cy="1682"/>
          </a:xfrm>
        </p:grpSpPr>
        <p:sp>
          <p:nvSpPr>
            <p:cNvPr id="45066" name="AutoShape 10"/>
            <p:cNvSpPr>
              <a:spLocks noChangeArrowheads="1"/>
            </p:cNvSpPr>
            <p:nvPr/>
          </p:nvSpPr>
          <p:spPr bwMode="auto">
            <a:xfrm>
              <a:off x="328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Ручей в 5 км от ледника</a:t>
              </a:r>
            </a:p>
          </p:txBody>
        </p:sp>
        <p:pic>
          <p:nvPicPr>
            <p:cNvPr id="45067" name="Picture 11" descr="3 ледн ручей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" y="2586"/>
              <a:ext cx="2380" cy="1428"/>
            </a:xfrm>
            <a:prstGeom prst="rect">
              <a:avLst/>
            </a:prstGeom>
            <a:noFill/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286380" y="4094163"/>
            <a:ext cx="3359145" cy="2120919"/>
            <a:chOff x="2866" y="2585"/>
            <a:chExt cx="2381" cy="1683"/>
          </a:xfrm>
        </p:grpSpPr>
        <p:sp>
          <p:nvSpPr>
            <p:cNvPr id="45069" name="AutoShape 13"/>
            <p:cNvSpPr>
              <a:spLocks noChangeArrowheads="1"/>
            </p:cNvSpPr>
            <p:nvPr/>
          </p:nvSpPr>
          <p:spPr bwMode="auto">
            <a:xfrm>
              <a:off x="2867" y="4019"/>
              <a:ext cx="2380" cy="24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ru-RU" sz="2000"/>
                <a:t>Ключевая вода</a:t>
              </a:r>
            </a:p>
          </p:txBody>
        </p:sp>
        <p:pic>
          <p:nvPicPr>
            <p:cNvPr id="45070" name="Picture 14" descr="4 ключ вода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66" y="2585"/>
              <a:ext cx="2380" cy="14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25</TotalTime>
  <Words>882</Words>
  <Application>Microsoft Office PowerPoint</Application>
  <PresentationFormat>Экран (4:3)</PresentationFormat>
  <Paragraphs>109</Paragraphs>
  <Slides>14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4-17</vt:lpstr>
      <vt:lpstr>«Значение бактерий»</vt:lpstr>
      <vt:lpstr>Разнообразие внешнего строения бактериальных клеток</vt:lpstr>
      <vt:lpstr>Кокки</vt:lpstr>
      <vt:lpstr>Бациллы</vt:lpstr>
      <vt:lpstr>Спириллы и вибрионы</vt:lpstr>
      <vt:lpstr>Бактериальная клетка</vt:lpstr>
      <vt:lpstr>Кол-во бактерий в 1см3 почвы</vt:lpstr>
      <vt:lpstr>Кол-во бактерий в 1см3 воздуха</vt:lpstr>
      <vt:lpstr>Кол-во бактерий в 1см3 воды</vt:lpstr>
      <vt:lpstr>Роль бактерий в природе</vt:lpstr>
      <vt:lpstr>Роль бактерий в жизни человека</vt:lpstr>
      <vt:lpstr>Какие бактерии участвуют в получении кисломолочных продуктов?</vt:lpstr>
      <vt:lpstr>Роль бактерий в жизни человека</vt:lpstr>
      <vt:lpstr>Профилактика заболеваний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«Значение бактерий»</dc:title>
  <dc:creator>пк</dc:creator>
  <cp:lastModifiedBy>пк</cp:lastModifiedBy>
  <cp:revision>11</cp:revision>
  <dcterms:created xsi:type="dcterms:W3CDTF">2012-04-05T08:03:36Z</dcterms:created>
  <dcterms:modified xsi:type="dcterms:W3CDTF">2012-04-05T08:28:43Z</dcterms:modified>
</cp:coreProperties>
</file>