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054B-33F2-47B4-B178-EF73ABA25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B839-7EAE-4017-9CB9-B1F0F89E4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873F-9993-4E30-9F07-21334AA16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F2F7-360D-4D1F-8100-FCCD8584B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3CBD52-80AE-4CC1-90B5-7772147D530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6C8B3F-686B-41EB-99D6-BA663D68BF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289467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ВОЗДУШНОЕ ПИТАНИЕ - ФОТОСИНТЕЗ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6072206"/>
            <a:ext cx="7772400" cy="38691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учитель биологии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Ирина Викторовна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30352"/>
            <a:ext cx="4500562" cy="511322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Воздушное питание растений осуществляется благодаря листьям.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428604"/>
            <a:ext cx="4370267" cy="5910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ли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"/>
            <a:ext cx="294163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внутстр ли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928670"/>
            <a:ext cx="3071834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раст кле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300" y="2428875"/>
            <a:ext cx="30607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фотосинте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8596" y="4292600"/>
            <a:ext cx="83915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Фотосинтез – процесс превращения углекислого газа и воды в углеводы и кислород под действием энергии солнечного света. Образующиеся углеводы используются в качестве пищи, а кислород поступает в атмосферу.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304800" y="1173163"/>
            <a:ext cx="1123950" cy="4603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3300"/>
                </a:solidFill>
              </a:rPr>
              <a:t>	</a:t>
            </a:r>
            <a:endParaRPr lang="ru-RU" sz="2400" b="1" i="1" smtClean="0">
              <a:solidFill>
                <a:srgbClr val="003300"/>
              </a:solidFill>
              <a:latin typeface="Century Schoolbook" pitchFamily="18" charset="0"/>
            </a:endParaRPr>
          </a:p>
        </p:txBody>
      </p:sp>
      <p:pic>
        <p:nvPicPr>
          <p:cNvPr id="66567" name="Picture 7" descr="{79DB70E5-35E7-43DF-9234-9D4CEA7F8D8F}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571480"/>
            <a:ext cx="5527858" cy="5286412"/>
          </a:xfrm>
          <a:noFill/>
        </p:spPr>
      </p:pic>
      <p:pic>
        <p:nvPicPr>
          <p:cNvPr id="66568" name="Picture 8" descr="{A7E6C7BF-23C9-4A99-B397-6F676AD28A84}"/>
          <p:cNvPicPr>
            <a:picLocks noChangeAspect="1" noChangeArrowheads="1"/>
          </p:cNvPicPr>
          <p:nvPr/>
        </p:nvPicPr>
        <p:blipFill>
          <a:blip r:embed="rId3"/>
          <a:srcRect l="49593" b="17390"/>
          <a:stretch>
            <a:fillRect/>
          </a:stretch>
        </p:blipFill>
        <p:spPr bwMode="auto">
          <a:xfrm>
            <a:off x="5929322" y="3429000"/>
            <a:ext cx="26517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{CB3668C4-412C-49FB-AF3F-E72BD23025BD}"/>
          <p:cNvPicPr>
            <a:picLocks noChangeAspect="1" noChangeArrowheads="1"/>
          </p:cNvPicPr>
          <p:nvPr/>
        </p:nvPicPr>
        <p:blipFill>
          <a:blip r:embed="rId4"/>
          <a:srcRect l="7059" b="11111"/>
          <a:stretch>
            <a:fillRect/>
          </a:stretch>
        </p:blipFill>
        <p:spPr>
          <a:xfrm>
            <a:off x="6000760" y="642918"/>
            <a:ext cx="257176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"/>
            <a:ext cx="8385175" cy="1676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Органические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вещества – источники энергии для жизнедеятельности клетки.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организмы по источникам получения органических веществ делятся на 2 группы:</a:t>
            </a:r>
          </a:p>
        </p:txBody>
      </p:sp>
      <p:pic>
        <p:nvPicPr>
          <p:cNvPr id="14344" name="Picture 8" descr="acorus_gramine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1" y="1714488"/>
            <a:ext cx="1643075" cy="2214578"/>
          </a:xfrm>
          <a:noFill/>
        </p:spPr>
      </p:pic>
      <p:pic>
        <p:nvPicPr>
          <p:cNvPr id="14345" name="Picture 9" descr="azol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57554" y="1714488"/>
            <a:ext cx="1571636" cy="2251087"/>
          </a:xfrm>
        </p:spPr>
      </p:pic>
      <p:sp>
        <p:nvSpPr>
          <p:cNvPr id="9221" name="Rectangle 21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918075" y="1214422"/>
            <a:ext cx="3927475" cy="48815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Автотрофы –</a:t>
            </a:r>
            <a:r>
              <a:rPr lang="ru-RU" sz="2000" b="1" i="1" dirty="0" smtClean="0">
                <a:latin typeface="Century Schoolbook" pitchFamily="18" charset="0"/>
              </a:rPr>
              <a:t>  самостоятельно синтезируют органические вещества из минеральных для своего питания (растения, некоторые бактерии).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Гетеротрофы – </a:t>
            </a:r>
            <a:r>
              <a:rPr lang="ru-RU" sz="2000" b="1" i="1" dirty="0" smtClean="0">
                <a:latin typeface="Century Schoolbook" pitchFamily="18" charset="0"/>
              </a:rPr>
              <a:t>получают с пищей готовые органические вещества (животные, грибы, большинство бактерий). </a:t>
            </a:r>
          </a:p>
        </p:txBody>
      </p:sp>
      <p:pic>
        <p:nvPicPr>
          <p:cNvPr id="14346" name="Picture 10" descr="09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67592"/>
            <a:ext cx="1500166" cy="2267821"/>
          </a:xfrm>
          <a:noFill/>
        </p:spPr>
      </p:pic>
      <p:pic>
        <p:nvPicPr>
          <p:cNvPr id="14352" name="Picture 16" descr="v1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643063" y="4286256"/>
            <a:ext cx="1928805" cy="2212969"/>
          </a:xfrm>
          <a:noFill/>
        </p:spPr>
      </p:pic>
      <p:pic>
        <p:nvPicPr>
          <p:cNvPr id="14355" name="Picture 19" descr="поденка"/>
          <p:cNvPicPr>
            <a:picLocks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3714744" y="4286257"/>
            <a:ext cx="1428760" cy="2190744"/>
          </a:xfrm>
          <a:noFill/>
          <a:ln w="57150">
            <a:solidFill>
              <a:srgbClr val="429F13"/>
            </a:solidFill>
          </a:ln>
        </p:spPr>
      </p:pic>
      <p:pic>
        <p:nvPicPr>
          <p:cNvPr id="9225" name="Picture 17" descr="melme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7"/>
            <a:ext cx="15652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85750"/>
            <a:ext cx="9036050" cy="6572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 dirty="0" smtClean="0"/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Выполнить тест: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1.Фотосинтез происходит … 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а) в устьицах;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б) в межклетниках;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в)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хлоропластах.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 хлоропластах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2. В процессе фотосинтеза происходит …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поглощение кислорода и выделение углекислого газа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б) поглощение углекислого газа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кислорода.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поглощение углекислого газа 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кислорода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   3.  Крахмал, образующийся в листьях  в процессе    фотосинтеза, нужен растению для …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а) выделения его во внешнюю среду;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б) снабжения им всех частей растения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снабжения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 всех частей растения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428604"/>
            <a:ext cx="8143875" cy="642939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4. Хлорофилл в клетке находится …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а) в ядре;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б) в пластидах;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в)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цитоплазме.</a:t>
            </a:r>
          </a:p>
          <a:p>
            <a:pPr>
              <a:buFontTx/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пластидах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5.  Крахмал, образующийся в листьях  в процессе фотосинтеза, является …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а) запасным питательным веществом;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б) побочным продуктом обмена.</a:t>
            </a:r>
          </a:p>
          <a:p>
            <a:pPr>
              <a:buFontTx/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запасным питательным веществом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6. Первым изучил механизм роста растений…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а) Д. Пристли;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б) Ян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Гельмонт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в) К.А.Тимирязев.      </a:t>
            </a:r>
          </a:p>
          <a:p>
            <a:pPr>
              <a:buFontTx/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Гельмонт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7. Какие вещества необходимы для фотосинтеза?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а) кислород и вода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б) кислород и углекислый газ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в) вода и углекислый газ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г) углекислый газ.</a:t>
            </a:r>
          </a:p>
          <a:p>
            <a:pPr>
              <a:buFontTx/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углекислый газ</a:t>
            </a:r>
          </a:p>
          <a:p>
            <a:pPr>
              <a:buFontTx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000" b="1" i="1" dirty="0" smtClean="0">
                <a:solidFill>
                  <a:srgbClr val="000099"/>
                </a:solidFill>
                <a:latin typeface="Century Schoolbook" pitchFamily="18" charset="0"/>
              </a:rPr>
              <a:t> </a:t>
            </a: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«В сущности, что бы ни производил сельский хозяин, -  он прежде всего производит хлорофилл и уже посредством хлорофилла получает зерно, волокно, древесину и т.д.».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(К.А. Тимирязев)</a:t>
            </a:r>
            <a:endParaRPr lang="ru-RU" sz="4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353425" cy="614364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Спасибо</a:t>
            </a:r>
          </a:p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за  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внимание!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pic>
        <p:nvPicPr>
          <p:cNvPr id="30723" name="Picture 5" descr="Ангел"/>
          <p:cNvPicPr>
            <a:picLocks noChangeAspect="1" noChangeArrowheads="1" noCrop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3857625" y="2500313"/>
            <a:ext cx="1466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229600" cy="25717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500" b="1" i="1" dirty="0" smtClean="0">
                <a:solidFill>
                  <a:srgbClr val="FF3300"/>
                </a:solidFill>
                <a:latin typeface="Century Schoolbook" pitchFamily="18" charset="0"/>
              </a:rPr>
              <a:t>Двое правят жизнью на Земле: </a:t>
            </a:r>
          </a:p>
          <a:p>
            <a:pPr eaLnBrk="1" hangingPunct="1">
              <a:buFontTx/>
              <a:buNone/>
            </a:pPr>
            <a:r>
              <a:rPr lang="ru-RU" sz="3500" b="1" i="1" dirty="0" smtClean="0">
                <a:solidFill>
                  <a:srgbClr val="FF3300"/>
                </a:solidFill>
                <a:latin typeface="Century Schoolbook" pitchFamily="18" charset="0"/>
              </a:rPr>
              <a:t>Красное Солнышко</a:t>
            </a:r>
          </a:p>
          <a:p>
            <a:pPr eaLnBrk="1" hangingPunct="1">
              <a:buFontTx/>
              <a:buNone/>
            </a:pPr>
            <a:r>
              <a:rPr lang="ru-RU" sz="3500" b="1" i="1" dirty="0" smtClean="0">
                <a:solidFill>
                  <a:srgbClr val="FF3300"/>
                </a:solidFill>
                <a:latin typeface="Century Schoolbook" pitchFamily="18" charset="0"/>
              </a:rPr>
              <a:t>Да Зелёное Зёрнышко.</a:t>
            </a:r>
          </a:p>
        </p:txBody>
      </p:sp>
      <p:pic>
        <p:nvPicPr>
          <p:cNvPr id="5124" name="Picture 4" descr="AG00433_"/>
          <p:cNvPicPr>
            <a:picLocks noChangeAspect="1" noChangeArrowheads="1" noCrop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500694" y="3643314"/>
            <a:ext cx="32336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История открытия фотосинтеза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72452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Фотосинтез был открыт в конце 18 столетия. В изучение этого процесса внесли свой вклад многие ученые.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500042"/>
            <a:ext cx="4543425" cy="407196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latin typeface="Century Schoolbook" pitchFamily="18" charset="0"/>
              </a:rPr>
              <a:t> </a:t>
            </a:r>
            <a:r>
              <a:rPr lang="ru-RU" sz="2400" b="1" i="1" dirty="0" smtClean="0">
                <a:latin typeface="Century Schoolbook" pitchFamily="18" charset="0"/>
              </a:rPr>
              <a:t>В 1600 году Бельгийский естествоиспытатель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Century Schoolbook" pitchFamily="18" charset="0"/>
              </a:rPr>
              <a:t>   Ян </a:t>
            </a:r>
            <a:r>
              <a:rPr lang="ru-RU" sz="2400" b="1" i="1" dirty="0" err="1" smtClean="0">
                <a:latin typeface="Century Schoolbook" pitchFamily="18" charset="0"/>
              </a:rPr>
              <a:t>ван</a:t>
            </a:r>
            <a:r>
              <a:rPr lang="ru-RU" sz="2400" b="1" i="1" dirty="0" smtClean="0">
                <a:latin typeface="Century Schoolbook" pitchFamily="18" charset="0"/>
              </a:rPr>
              <a:t> </a:t>
            </a:r>
            <a:r>
              <a:rPr lang="ru-RU" sz="2400" b="1" i="1" dirty="0" err="1" smtClean="0">
                <a:latin typeface="Century Schoolbook" pitchFamily="18" charset="0"/>
              </a:rPr>
              <a:t>Гельмонт</a:t>
            </a:r>
            <a:r>
              <a:rPr lang="ru-RU" sz="2400" b="1" i="1" dirty="0" smtClean="0">
                <a:latin typeface="Century Schoolbook" pitchFamily="18" charset="0"/>
              </a:rPr>
              <a:t> поставил первый эксперимент по изучению питания растений</a:t>
            </a:r>
            <a:r>
              <a:rPr lang="ru-RU" sz="2400" b="1" i="1" dirty="0" smtClean="0">
                <a:latin typeface="Century Schoolbook" pitchFamily="18" charset="0"/>
              </a:rPr>
              <a:t>. Здесь показаны изменения, произошедшие с растением по истечение 5 лет.</a:t>
            </a:r>
            <a:endParaRPr lang="ru-RU" sz="2400" b="1" i="1" dirty="0" smtClean="0">
              <a:latin typeface="Century Schoolbook" pitchFamily="18" charset="0"/>
            </a:endParaRPr>
          </a:p>
        </p:txBody>
      </p:sp>
      <p:pic>
        <p:nvPicPr>
          <p:cNvPr id="6148" name="Picture 6" descr="Я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12" y="285728"/>
            <a:ext cx="2500313" cy="2857520"/>
          </a:xfrm>
          <a:noFill/>
        </p:spPr>
      </p:pic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857224" y="4500570"/>
            <a:ext cx="3357586" cy="2036763"/>
            <a:chOff x="480" y="2208"/>
            <a:chExt cx="2448" cy="1571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80" y="2208"/>
              <a:ext cx="1752" cy="1571"/>
              <a:chOff x="1488" y="2208"/>
              <a:chExt cx="1752" cy="1571"/>
            </a:xfrm>
          </p:grpSpPr>
          <p:pic>
            <p:nvPicPr>
              <p:cNvPr id="14" name="Picture 12" descr="MCj01925010000[1]"/>
              <p:cNvPicPr>
                <a:picLocks noChangeAspect="1" noChangeArrowheads="1"/>
              </p:cNvPicPr>
              <p:nvPr/>
            </p:nvPicPr>
            <p:blipFill>
              <a:blip r:embed="rId3"/>
              <a:srcRect t="69260"/>
              <a:stretch>
                <a:fillRect/>
              </a:stretch>
            </p:blipFill>
            <p:spPr bwMode="auto">
              <a:xfrm>
                <a:off x="1680" y="2765"/>
                <a:ext cx="1560" cy="1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MCj01925010000[1]"/>
              <p:cNvPicPr>
                <a:picLocks noChangeAspect="1" noChangeArrowheads="1"/>
              </p:cNvPicPr>
              <p:nvPr/>
            </p:nvPicPr>
            <p:blipFill>
              <a:blip r:embed="rId3"/>
              <a:srcRect b="76550"/>
              <a:stretch>
                <a:fillRect/>
              </a:stretch>
            </p:blipFill>
            <p:spPr bwMode="auto">
              <a:xfrm rot="-1649409">
                <a:off x="1488" y="2208"/>
                <a:ext cx="1560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304" y="321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 </a:t>
              </a:r>
              <a:r>
                <a:rPr lang="ru-RU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кг</a:t>
              </a: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2016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256" y="2448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кг</a:t>
              </a: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1824" y="259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4643438" y="2500306"/>
            <a:ext cx="3209948" cy="3965589"/>
            <a:chOff x="2880" y="624"/>
            <a:chExt cx="2736" cy="3299"/>
          </a:xfrm>
        </p:grpSpPr>
        <p:pic>
          <p:nvPicPr>
            <p:cNvPr id="17" name="Picture 10" descr="MCj0192501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624"/>
              <a:ext cx="1560" cy="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704" y="326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79 кг 943 г</a:t>
              </a: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4272" y="34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800" y="2208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 кг</a:t>
              </a: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3744" y="2352"/>
              <a:ext cx="105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7166"/>
            <a:ext cx="5286380" cy="621510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1771 году английский химик Джозеф Пристли проделал следующий опыт: он посадил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2-х мышей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разные стеклянные колпаки, причем под одним из них стояло растение. Через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5 часов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одна мышь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погибла.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Какая из них?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 это объясните? </a:t>
            </a:r>
          </a:p>
        </p:txBody>
      </p:sp>
      <p:pic>
        <p:nvPicPr>
          <p:cNvPr id="8196" name="Picture 6" descr="Пристл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43702" y="357166"/>
            <a:ext cx="2074857" cy="2928958"/>
          </a:xfrm>
          <a:noFill/>
        </p:spPr>
      </p:pic>
      <p:pic>
        <p:nvPicPr>
          <p:cNvPr id="8197" name="Рисунок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86446" y="3357562"/>
            <a:ext cx="3075902" cy="326232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5728"/>
            <a:ext cx="4329114" cy="584519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Голландский ученый Ян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Ингенхаус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1779 году показал, что непременным условием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для фотосинтеза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является наличие солнечного света.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Правильное представление о процессе фотосинтеза дали ученые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Сенебье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Буссенго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4" name="Picture 6" descr="Жа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29454" y="2357430"/>
            <a:ext cx="1598123" cy="2143140"/>
          </a:xfrm>
          <a:noFill/>
        </p:spPr>
      </p:pic>
      <p:pic>
        <p:nvPicPr>
          <p:cNvPr id="10245" name="Picture 8" descr="Ингенхауз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04605" y="0"/>
            <a:ext cx="1752048" cy="2285992"/>
          </a:xfrm>
          <a:noFill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000628" y="3357562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Жак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Буссенго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Юлиус Сак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0990" y="4529137"/>
            <a:ext cx="1721063" cy="21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857752" y="1071546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Ингенхаус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072066" y="5429264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Сенебье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8679" grpId="0"/>
      <p:bldP spid="28683" grpId="0"/>
      <p:bldP spid="286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 descr="безымянный20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12000" contrast="30000"/>
          </a:blip>
          <a:srcRect t="4164"/>
          <a:stretch>
            <a:fillRect/>
          </a:stretch>
        </p:blipFill>
        <p:spPr>
          <a:xfrm>
            <a:off x="285720" y="214290"/>
            <a:ext cx="3237913" cy="5286388"/>
          </a:xfrm>
          <a:noFill/>
        </p:spPr>
      </p:pic>
      <p:sp>
        <p:nvSpPr>
          <p:cNvPr id="1126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428603"/>
            <a:ext cx="5365780" cy="6284935"/>
          </a:xfrm>
        </p:spPr>
        <p:txBody>
          <a:bodyPr>
            <a:normAutofit/>
          </a:bodyPr>
          <a:lstStyle/>
          <a:p>
            <a:pPr marL="6350" indent="20638" eaLnBrk="1" hangingPunct="1">
              <a:lnSpc>
                <a:spcPct val="110000"/>
              </a:lnSpc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К. А. Тимирязев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(1843 – 1920)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установил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фотосинтеза вызывают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 поглощённые хлорофиллом солнечные лучи.                                     Роль растений на Земле Тимирязев назвал космической. Благодаря зелёному растению накапливается энергия, которая поступает из космоса от Солнца.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9756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«Когда-то, где-то на Землю упал луч солнца, но он упал не на бесплодную почву, он упал на зеленую былинку пшеничного ростка, или, лучше сказать, на хлорофилловое зерно. Ударяясь о него, он потух, перестал быть светом, но не исчез…. В той или другой форме он вошел в состав хлеба, который послужил нам пищей. Он преобразился в наши мускулы, в наши нервы… Этот луч солнца согревает нас. Он  приводит нас в движение. Быть может, в эту минуту он играет в нашем мозгу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(К.А. Тимирязев)</a:t>
            </a:r>
            <a:endParaRPr lang="ru-RU" sz="2800" b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35" y="571481"/>
            <a:ext cx="8143932" cy="559437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“Дайте самому лучшему повару сколько угодно солнечного света и целую речку чистой воды и попросите, чтобы из всего этого он приготовил вам сахар, крахмал, жиры и зерно, - он решит, что вы над ним смеётесь. Но то, что кажется совершенно фантастическим человеку, беспрестанно совершается в зелёных листьях растений”.</a:t>
            </a:r>
          </a:p>
          <a:p>
            <a:pPr algn="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(К.А. Тимирязев)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700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ВОЗДУШНОЕ ПИТАНИЕ - ФОТОСИНТЕЗ</vt:lpstr>
      <vt:lpstr>Слайд 2</vt:lpstr>
      <vt:lpstr>       История открытия фотосинтеза</vt:lpstr>
      <vt:lpstr>Слайд 4</vt:lpstr>
      <vt:lpstr>Слайд 5</vt:lpstr>
      <vt:lpstr>Слайд 6</vt:lpstr>
      <vt:lpstr>Слайд 7</vt:lpstr>
      <vt:lpstr>   «Когда-то, где-то на Землю упал луч солнца, но он упал не на бесплодную почву, он упал на зеленую былинку пшеничного ростка, или, лучше сказать, на хлорофилловое зерно. Ударяясь о него, он потух, перестал быть светом, но не исчез…. В той или другой форме он вошел в состав хлеба, который послужил нам пищей. Он преобразился в наши мускулы, в наши нервы… Этот луч солнца согревает нас. Он  приводит нас в движение. Быть может, в эту минуту он играет в нашем мозгу».                                                             (К.А. Тимирязев)</vt:lpstr>
      <vt:lpstr>Слайд 9</vt:lpstr>
      <vt:lpstr>Слайд 10</vt:lpstr>
      <vt:lpstr>Слайд 11</vt:lpstr>
      <vt:lpstr>Слайд 12</vt:lpstr>
      <vt:lpstr>Слайд 13</vt:lpstr>
      <vt:lpstr>Органические вещества – источники энергии для жизнедеятельности клетки. Все организмы по источникам получения органических веществ делятся на 2 группы: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ВОЗДУШНОЕ ПИТАНИЕ РАСТЕНИЙ - ФОТОСИНТЕЗ</dc:title>
  <dc:creator>пк</dc:creator>
  <cp:lastModifiedBy>пк</cp:lastModifiedBy>
  <cp:revision>32</cp:revision>
  <dcterms:created xsi:type="dcterms:W3CDTF">2011-12-18T12:14:10Z</dcterms:created>
  <dcterms:modified xsi:type="dcterms:W3CDTF">2011-12-18T13:26:45Z</dcterms:modified>
</cp:coreProperties>
</file>