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88" r:id="rId3"/>
    <p:sldId id="257" r:id="rId4"/>
    <p:sldId id="266" r:id="rId5"/>
    <p:sldId id="291" r:id="rId6"/>
    <p:sldId id="258" r:id="rId7"/>
    <p:sldId id="259" r:id="rId8"/>
    <p:sldId id="287" r:id="rId9"/>
    <p:sldId id="260" r:id="rId10"/>
    <p:sldId id="281" r:id="rId11"/>
    <p:sldId id="286" r:id="rId12"/>
    <p:sldId id="279" r:id="rId13"/>
    <p:sldId id="263" r:id="rId14"/>
    <p:sldId id="282" r:id="rId15"/>
    <p:sldId id="290" r:id="rId16"/>
    <p:sldId id="289" r:id="rId17"/>
    <p:sldId id="292" r:id="rId18"/>
    <p:sldId id="293" r:id="rId19"/>
    <p:sldId id="26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1" d="100"/>
          <a:sy n="81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AD49D5-D80A-415F-83D6-6F5B43942E79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44CFF8-CF4F-41EE-A886-5D985F559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41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9965E-C976-4243-94F0-9A1ABA088F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1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B013-93DB-4A3D-BB08-3581B215E94C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6020-9216-421C-92D4-C7CF08760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E2FC-983B-4B29-B787-E6D14BBD2F1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D47E-6FBC-4C62-A2AC-794EEA93B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E082-5AAC-4B2C-B1A6-56DB119F5CF5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F2B0-8E8C-4D51-901B-A5C77EEAF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C62EF8-75B1-4AF1-8C42-1216818447AC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509199-B284-4B7F-B1DF-E58591613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FC97-DE16-421F-A4A4-C728E443129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FEEE3-737B-45FB-A214-DC532D820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5BA-F0A2-4BE6-AD0A-CA15301DCBD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4D25-D24A-48EB-9A81-5BBA25037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2F2D-895F-4427-8D2D-260BF3A29B3E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447F2-2494-46C3-B6B7-6255DD8B4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7D93B9-A877-4222-94A3-4CB06DC8C327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44CC17-5CE7-4F5A-9A87-47B3526F8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C151-089D-4A6B-AA1A-21538118A0E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58AB-98E7-4BF2-8626-C2A765B04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7988A5-E8AF-491B-AE05-F34AB1F9D018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1951C9-CD9C-46BC-9C65-E5960416D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DB3DE0-3234-42EE-8247-6406C1A8FE3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E43683-0A95-4F45-AF90-A5070690C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144CE-A4BC-498D-9C1A-C9265DE6D813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80432-8D2C-4AD5-89DA-BDAAF442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1" r:id="rId4"/>
    <p:sldLayoutId id="2147483752" r:id="rId5"/>
    <p:sldLayoutId id="2147483759" r:id="rId6"/>
    <p:sldLayoutId id="2147483753" r:id="rId7"/>
    <p:sldLayoutId id="2147483760" r:id="rId8"/>
    <p:sldLayoutId id="2147483761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2AA0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DD7F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2E6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s43.radikal.ru/i102/1003/1b/8d7cd5367998.jpg&amp;p=2&amp;text=%D0%96%D0%B8%D0%B2%D1%8B%D0%B5%20%D0%BE%D1%80%D0%B3%D0%B0%D0%BD%D0%B8%D0%B7%D0%BC%D1%8B%20%D0%BC%D0%BE%D1%80%D0%B5%D0%B9%20%D0%B8%20%D0%BE%D0%BA%D0%B5%D0%B0%D0%BD%D0%BE%D0%B2%20%D0%BA%D0%B0%D1%80%D1%82%D0%B8%D0%BD%D0%BA%D0%B8&amp;noreask=1&amp;pos=62&amp;lr=35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text=%D0%BA%D0%B8%D1%82,%20%D0%BA%D0%B0%D1%80%D1%82%D0%B8%D0%BD%D0%BA%D0%B8&amp;noreask=1&amp;img_url=http://raax.ru/wp-content/uploads/2011/03/kit.jpg&amp;pos=2&amp;rpt=simage&amp;lr=3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source=wiz&amp;text=%D0%BA%D0%B8%D1%82,%20%D0%BA%D0%B0%D1%80%D1%82%D0%B8%D0%BD%D0%BA%D0%B8&amp;noreask=1&amp;img_url=http://www.hawaii-aloha.com/yaling/upload/Image/Tisha/Whale%202.jpg&amp;pos=5&amp;rpt=simage&amp;lr=3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fp=0&amp;img_url=http://images.nationalgeographic.com/wpf/media-live/photos/000/064/cache/great-white-up-close_6455_600x450.jpg&amp;text=%D0%BA%D0%B0%D1%80%D1%82%D0%B8%D0%BD%D0%BA%D0%B8%20%D0%B1%D0%B5%D0%BB%D0%BE%D0%B9%20%D0%B0%D0%BA%D1%83%D0%BB%D1%8B&amp;noreask=1&amp;pos=9&amp;lr=35&amp;rpt=simage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fp=0&amp;img_url=http://img.encyc.yandex.net/illustrations/bse/pictures/02277/698360-95x96_.jpg&amp;iorient=&amp;ih=&amp;icolor=&amp;site=&amp;text=%D0%BA%D0%B0%D1%80%D1%82%D0%B8%D0%BD%D0%BA%D0%B8%20%D1%81%D0%BA%D0%B0%D1%80%D0%BF%D0%B5%D0%BD%D1%8B&amp;iw=&amp;wp=&amp;pos=26&amp;recent=&amp;type=&amp;isize=&amp;rpt=simage&amp;itype=&amp;nojs=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fp=0&amp;img_url=http://s52.radikal.ru/i137/1009/7e/12f96a3e145e.jpg&amp;iorient=&amp;ih=&amp;icolor=&amp;site=&amp;text=%D0%BA%D0%B0%D1%80%D1%82%D0%B8%D0%BD%D0%BA%D0%B8%20%D1%81%D0%BA%D0%B0%D1%80%D0%BF%D0%B5%D0%BD%D1%8B&amp;iw=&amp;wp=&amp;pos=14&amp;recent=&amp;type=&amp;isize=&amp;rpt=simage&amp;itype=&amp;noj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source=wiz&amp;text=%D1%80%D1%8B%D0%B1%D0%B0-%D0%BA%D0%BB%D0%BE%D1%83%D0%BD,%20%D0%BA%D0%B0%D1%80%D1%82%D0%B8%D0%BD%D0%BA%D0%B8&amp;noreask=1&amp;img_url=http://biglux.ru/photos/ribi/Oceans-Clownfish-600x400.jpg&amp;pos=4&amp;rpt=simage&amp;lr=35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source=wiz&amp;text=%D1%80%D1%8B%D0%B1%D0%B0-%D0%BA%D0%BB%D0%BE%D1%83%D0%BD,%20%D0%BA%D0%B0%D1%80%D1%82%D0%B8%D0%BD%D0%BA%D0%B8&amp;noreask=1&amp;img_url=http://lifeglobe.net/media/entry/1401/2.JPG&amp;pos=21&amp;rpt=simage&amp;lr=35&amp;nojs=1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ecocollaps.ru/wp-content/uploads/2010/12/170907595-300x169.jpg&amp;iorient=&amp;ih=&amp;icolor=&amp;site=&amp;text=%D0%BA%D0%B0%D1%80%D1%82%D0%B8%D0%BD%D0%BA%D0%B8%20%D0%BA%D0%BE%D1%80%D0%B0%D0%BB%D0%BB%D0%BE%D0%B2%D1%8B%D1%85%20%D1%80%D0%B8%D1%84%D0%BE%D0%B2&amp;iw=&amp;wp=&amp;pos=3&amp;recent=&amp;type=&amp;isize=&amp;rpt=simage&amp;itype=&amp;nojs=1" TargetMode="External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images.yandex.ru/yandsearch?fp=0&amp;img_url=http://www.tvoyrebenok.ru/images/animals/110.1.jpg&amp;iorient=&amp;ih=&amp;icolor=&amp;site=&amp;text=%D0%BA%D0%B0%D1%80%D1%82%D0%B8%D0%BD%D0%BA%D0%B8%20%D0%BA%D0%BE%D1%80%D0%B0%D0%BB%D0%BB%D0%BE%D0%B2&amp;iw=&amp;wp=&amp;pos=0&amp;recent=&amp;type=&amp;isize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fp=0&amp;img_url=http://relaxic.net/wp-content/uploads/2011/08/Corals_028.jpg&amp;iorient=&amp;ih=&amp;icolor=&amp;site=&amp;text=%D0%BA%D0%B0%D1%80%D1%82%D0%B8%D0%BD%D0%BA%D0%B8%20%D0%BA%D0%BE%D1%80%D0%B0%D0%BB%D0%BB%D0%BE%D0%B2&amp;iw=&amp;wp=&amp;pos=28&amp;recent=&amp;type=&amp;isize=&amp;rpt=simage&amp;itype=&amp;nojs=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images.yandex.ru/yandsearch?fp=0&amp;img_url=http://kolyan.net/uploads/posts/2011-03/1299834584_1299780853_7.jpg&amp;iorient=&amp;ih=&amp;icolor=&amp;site=&amp;text=%D0%BA%D0%B0%D1%80%D1%82%D0%B8%D0%BD%D0%BA%D0%B8%20%D0%BA%D0%BE%D1%80%D0%B0%D0%BB%D0%BB%D0%BE%D0%B2&amp;iw=&amp;wp=&amp;pos=5&amp;recent=&amp;type=&amp;isize=&amp;rpt=simage&amp;itype=&amp;nojs=1" TargetMode="External"/><Relationship Id="rId9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6%D0%B0%D1%80%D0%BE%D1%82%D1%83%D1%88%D0%B5%D0%BD%D0%B8%D0%B5" TargetMode="External"/><Relationship Id="rId7" Type="http://schemas.openxmlformats.org/officeDocument/2006/relationships/hyperlink" Target="http://ru.wikipedia.org/wiki/%D0%91%D0%B8%D0%B0%D1%82%D0%BB%D0%BE%D0%BD" TargetMode="External"/><Relationship Id="rId2" Type="http://schemas.openxmlformats.org/officeDocument/2006/relationships/hyperlink" Target="http://ru.wikipedia.org/wiki/%D0%A0%D0%B0%D1%81%D1%82%D0%B2%D0%BE%D1%80%D0%B8%D1%82%D0%B5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0%BE%D0%BA%D0%BA%D0%B5%D0%B9" TargetMode="External"/><Relationship Id="rId5" Type="http://schemas.openxmlformats.org/officeDocument/2006/relationships/hyperlink" Target="http://ru.wikipedia.org/wiki/%D0%9F%D0%BE%D0%B4%D0%B2%D0%BE%D0%B4%D0%BD%D0%BE%D0%B5_%D0%BF%D0%BB%D0%B0%D0%B2%D0%B0%D0%BD%D0%B8%D0%B5" TargetMode="External"/><Relationship Id="rId4" Type="http://schemas.openxmlformats.org/officeDocument/2006/relationships/hyperlink" Target="http://ru.wikipedia.org/wiki/%D0%9F%D0%B5%D0%BD%D0%B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0%BB%D0%BB%D0%B8%D0%B9" TargetMode="External"/><Relationship Id="rId2" Type="http://schemas.openxmlformats.org/officeDocument/2006/relationships/hyperlink" Target="http://ru.wikipedia.org/wiki/%D0%92%D0%B8%D1%81%D0%BC%D1%83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2%D0%B8%D0%BD%D0%B5%D1%8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igslide.ru/biologiya/48481-prezentaciya-k-uroku-po-uchebnomu-predmetu-biologi.html" TargetMode="External"/><Relationship Id="rId2" Type="http://schemas.openxmlformats.org/officeDocument/2006/relationships/hyperlink" Target="https://nsportal.ru/shkola/biologiya/library/2015/06/23/prezentatsiya-obitateli-vod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ovkuse.ru/upload/up_bpgevn7CeyRp.jpg&amp;p=3&amp;text=%D0%96%D0%B8%D0%B2%D1%8B%D0%B5%20%D0%BE%D1%80%D0%B3%D0%B0%D0%BD%D0%B8%D0%B7%D0%BC%D1%8B%20%D0%BC%D0%BE%D1%80%D0%B5%D0%B9%20%D0%B8%20%D0%BE%D0%BA%D0%B5%D0%B0%D0%BD%D0%BE%D0%B2%20%D0%BA%D0%B0%D1%80%D1%82%D0%B8%D0%BD%D0%BA%D0%B8&amp;noreask=1&amp;pos=95&amp;lr=35&amp;rpt=simage&amp;nojs=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www.meteovesti.ru/pictures/63502058634.jpg&amp;iorient=&amp;ih=&amp;icolor=&amp;site=&amp;text=%D0%BA%D0%B0%D1%80%D1%82%D0%B8%D0%BD%D0%BA%D0%B8%20%D0%BC%D0%BE%D1%80%D1%81%D0%BA%D0%BE%D0%B9%20%D0%B5%D0%B6&amp;iw=&amp;wp=&amp;pos=28&amp;recent=&amp;type=&amp;isize=&amp;rpt=simage&amp;itype=&amp;nojs=1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fp=0&amp;img_url=http://images.newsru.com/pict/id/large/604993_20031125170101.gif&amp;iorient=&amp;ih=&amp;icolor=&amp;site=&amp;text=%D0%BA%D0%B0%D1%80%D1%82%D0%B8%D0%BD%D0%BA%D0%B8%20%D0%BC%D0%BE%D1%80%D1%81%D0%BA%D0%BE%D0%B9%20%D0%B5%D0%B6&amp;iw=&amp;wp=&amp;pos=0&amp;recent=&amp;type=&amp;isize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fp=0&amp;img_url=http://photoshare.ru/data/6/6280/5/2vdwyp-61t.jpg&amp;iorient=&amp;ih=&amp;icolor=&amp;site=&amp;text=%D0%BA%D0%B0%D1%80%D1%82%D0%B8%D0%BD%D0%BA%D0%B8%20%D0%BC%D0%BE%D1%80%D1%81%D0%BA%D0%BE%D0%B9%20%D0%B5%D0%B6&amp;iw=&amp;wp=&amp;pos=4&amp;recent=&amp;type=&amp;isize=&amp;rpt=simage&amp;itype=&amp;nojs=1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fp=0&amp;img_url=http://test5-img.ehowcdn.com/og-image-tag/ehow/images/a08/68/30/puffer-fish-800x800.jpg&amp;iorient=&amp;ih=&amp;icolor=&amp;site=&amp;text=%D0%BA%D0%B0%D1%80%D1%82%D0%B8%D0%BD%D0%BA%D0%B8%20%D0%BC%D0%BE%D1%80%D1%81%D0%BA%D0%BE%D0%B9%20%D0%B5%D0%B6&amp;iw=&amp;wp=&amp;pos=1&amp;recent=&amp;type=&amp;isize=&amp;rpt=simage&amp;itype=&amp;nojs=1" TargetMode="Externa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1" y="4076701"/>
            <a:ext cx="5812061" cy="14405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Пособие к уроку биологии «Кто живёт в воде?»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8" name="Рисунок 3" descr="http://im0-tub-ru.yandex.net/i?id=293065255-4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688" y="14287"/>
            <a:ext cx="34559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94088" y="5790571"/>
            <a:ext cx="43990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составила 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биологии </a:t>
            </a:r>
          </a:p>
          <a:p>
            <a:pPr algn="r">
              <a:spcBef>
                <a:spcPct val="500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ООШ пос.Тельмана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Моздокского р-на РСО-А</a:t>
            </a:r>
          </a:p>
          <a:p>
            <a:pPr algn="r">
              <a:spcBef>
                <a:spcPct val="50000"/>
              </a:spcBef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Стефутина Ирина Викторовна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5" descr="http://mirkfs.ucoz.ru/a7d16f9853933ba0119c76e5bd3vod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7"/>
          <a:stretch/>
        </p:blipFill>
        <p:spPr bwMode="auto">
          <a:xfrm>
            <a:off x="4477363" y="2564904"/>
            <a:ext cx="462268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611188" y="873125"/>
            <a:ext cx="7848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Зубатые киты охотятся за рыбой и кальмарами, а касатки (хищные дельфины) — за тюленями, котиками, моржами. Всеобщее удивление, даже на картинке, вызывает кашалот с огромной как бы тупо обрубленной головой. У него она огромна, весит тонн 20 — почти столько же, сколько все туловище. Кашалоты — прекрасные ныряльщики. Их главная пища — головоногие моллюски. За крупным кальмаром кашалоты ныряют на глубину в несколько сот метров. Часто на коже кашалотов видны рубцы от присосок гигантских кальмаров (более 10 м длиной). Киты настолько приспособились к жизни в воде, что приобрели разнообразную форму тела. Раньше кита называли рыба-кит. Выйти на сушу киты не могут.</a:t>
            </a:r>
          </a:p>
        </p:txBody>
      </p:sp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2916238" y="3933825"/>
            <a:ext cx="3168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entury Schoolbook" pitchFamily="18" charset="0"/>
              </a:rPr>
              <a:t>На суше самое большое животное — слон, а в море — кит, который в 20—25 раз тяжелее слона. </a:t>
            </a:r>
          </a:p>
        </p:txBody>
      </p:sp>
      <p:pic>
        <p:nvPicPr>
          <p:cNvPr id="24579" name="Рисунок 3" descr="http://im2-tub-ru.yandex.net/i?id=315828764-42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724400"/>
            <a:ext cx="2725737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4" descr="http://im7-tub-ru.yandex.net/i?id=161266022-49-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808538"/>
            <a:ext cx="2592388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358775" y="244928"/>
            <a:ext cx="33496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Белые акулы достигают в длину 30 метров. В пасти такой акулы могли бы свободно разместиться восемь человек. </a:t>
            </a:r>
          </a:p>
        </p:txBody>
      </p:sp>
      <p:pic>
        <p:nvPicPr>
          <p:cNvPr id="27650" name="Picture 2" descr="http://im1-tub-ru.yandex.net/i?id=165240681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237038"/>
            <a:ext cx="3313112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2"/>
          <p:cNvSpPr>
            <a:spLocks noChangeArrowheads="1"/>
          </p:cNvSpPr>
          <p:nvPr/>
        </p:nvSpPr>
        <p:spPr bwMode="auto">
          <a:xfrm>
            <a:off x="4140200" y="2919413"/>
            <a:ext cx="4427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Скорпена- свирепый хищник. Благодаря огромной, широко раскрывающейся пасти она может заглатывать добычу целиком. </a:t>
            </a:r>
          </a:p>
        </p:txBody>
      </p:sp>
      <p:pic>
        <p:nvPicPr>
          <p:cNvPr id="27653" name="Picture 6" descr="http://im4-tub-ru.yandex.net/i?id=77373674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4237038"/>
            <a:ext cx="31829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http://im0-tub-ru.yandex.net/i?id=232848283-3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22763" y="219075"/>
            <a:ext cx="3648075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j04069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6934" y="32545"/>
            <a:ext cx="3514307" cy="2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5" descr="j0424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5" y="636588"/>
            <a:ext cx="17716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358774" y="3140968"/>
            <a:ext cx="82010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обтекаемой формы, плавают с помощью хвоста, напоминающего плавник. По скорости не уступают акулам. В основном питаются рыбой и кальмарами. Самые большие дельфины-касатки могут охотиться на тюленей и других дельфинов.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684462" y="1183184"/>
            <a:ext cx="24832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Дельфины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im0-tub-ru.yandex.net/i?id=23767195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292600"/>
            <a:ext cx="3671888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0" y="582613"/>
            <a:ext cx="842486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entury Schoolbook" pitchFamily="18" charset="0"/>
              </a:rPr>
              <a:t>Рыба - клоун. Правильное название оранжевая или актиниевая рыба - клоун. Живет между щупальцами актиний, обитающих на рифах. Рыбка защищает актинию от мусора.</a:t>
            </a:r>
          </a:p>
        </p:txBody>
      </p:sp>
      <p:pic>
        <p:nvPicPr>
          <p:cNvPr id="31747" name="Picture 4" descr="http://im3-tub-ru.yandex.net/i?id=37141006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7088" y="4292600"/>
            <a:ext cx="3290887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179388" y="115888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 теплых водах живут необычные животные, которые очень похожи на растения – это кораллы. Кораллы бывают разных цветов и причудливых форм.</a:t>
            </a:r>
          </a:p>
        </p:txBody>
      </p:sp>
      <p:pic>
        <p:nvPicPr>
          <p:cNvPr id="32770" name="Picture 2" descr="http://im1-tub-ru.yandex.net/i?id=323819443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39769"/>
            <a:ext cx="34575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http://im5-tub-ru.yandex.net/i?id=495092559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240213"/>
            <a:ext cx="34925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8" descr="http://im6-tub-ru.yandex.net/i?id=246235383-3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0200" y="1593850"/>
            <a:ext cx="362426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2"/>
          <p:cNvSpPr>
            <a:spLocks noChangeArrowheads="1"/>
          </p:cNvSpPr>
          <p:nvPr/>
        </p:nvSpPr>
        <p:spPr bwMode="auto">
          <a:xfrm>
            <a:off x="4073651" y="2630569"/>
            <a:ext cx="4848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Растут кораллы очень медленно, но их нарастает в глубине так много, что они образуют целые заросли, похожие на лес – коралловые рифы. </a:t>
            </a:r>
          </a:p>
        </p:txBody>
      </p:sp>
      <p:pic>
        <p:nvPicPr>
          <p:cNvPr id="32774" name="Picture 10" descr="http://im4-tub-ru.yandex.net/i?id=85211557-3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7500" y="3990975"/>
            <a:ext cx="3636963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4176" y="122680"/>
            <a:ext cx="8229600" cy="548680"/>
          </a:xfrm>
        </p:spPr>
        <p:txBody>
          <a:bodyPr>
            <a:noAutofit/>
          </a:bodyPr>
          <a:lstStyle/>
          <a:p>
            <a:r>
              <a:rPr lang="ru-RU" altLang="ru-RU" sz="3600" dirty="0" smtClean="0"/>
              <a:t>Использование воды</a:t>
            </a:r>
            <a:endParaRPr lang="ru-RU" alt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604867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Земледелие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Выращивание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достаточного количества сельскохозяйственных культур на открытых засушливых землях требует значительных расходов воды , доходящих до 90 % в некоторых странах</a:t>
            </a:r>
          </a:p>
          <a:p>
            <a:pPr>
              <a:defRPr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Питьё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приготовление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пищи.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человеческое тело содержит от 55 % до 78 % воды, в зависимости от веса и возраста.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организмом человека более 10 % воды может привести к смерти. Для нормального функционирования организма человеку нужно усвоить около 3 литров воды за день в зависимости от температуры и влажности окружающей среды, физической активности и т. д.</a:t>
            </a:r>
          </a:p>
          <a:p>
            <a:pPr>
              <a:defRPr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Растворитель"/>
              </a:rPr>
              <a:t>растворителем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многих веществ.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используется для очистки как самого человека, так и различных объектов человеческой деятельности. Вода используется как растворитель в промышленности.</a:t>
            </a:r>
          </a:p>
          <a:p>
            <a:pPr>
              <a:defRPr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Пожаротушение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ожаротушение"/>
              </a:rPr>
              <a:t>пожаротушении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зачастую используется не только как охлаждающая жидкость, но и для изоляции огня от воздуха в составе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Пена"/>
              </a:rPr>
              <a:t>пены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спорта проходят на водных поверхностях, на льду, на снегу и даже в воде.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Подводное плавание"/>
              </a:rPr>
              <a:t>подводное плавание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Хоккей"/>
              </a:rPr>
              <a:t>хоккей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лодочные виды спорта,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Биатлон"/>
              </a:rPr>
              <a:t>биатлон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пр.</a:t>
            </a:r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dirty="0" smtClean="0"/>
          </a:p>
          <a:p>
            <a:pPr marL="4114800" lvl="8" indent="-514350"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971550" lvl="1" indent="-514350"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971550" lvl="1" indent="-514350">
              <a:buFont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41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ru-RU" altLang="ru-RU" b="1" smtClean="0"/>
              <a:t>Интересные факты</a:t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836612"/>
            <a:ext cx="8229600" cy="5616723"/>
          </a:xfrm>
        </p:spPr>
        <p:txBody>
          <a:bodyPr/>
          <a:lstStyle/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в организме растений и животных содержится более 50 % воды.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 на Земле не было впадин и выпуклостей, вода покрыла бы всю Землю, и её толщина была бы 3 км </a:t>
            </a:r>
            <a:r>
              <a:rPr lang="ru-RU" altLang="ru-RU" sz="20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все ледники растаяли, то уровень воды на Земле поднялся бы на 64 м и около 1/8 поверхности суши было бы затоплено водой .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Морская вода при обычной её солёности 35 ‰ замерзает при температуре −1,91 °C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вода замерзает при положительной температуре.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5 % солнечных лучей, в то время как снег — около 85 %. Под лёд океана проникает только 2 % солнечного света.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Синий цвет чистой океанской воды объясняется избирательным поглощением и рассеянием света в воде.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одно из немногих веществ на Земле, которые расширяются при переходе из жидкой фазы в твёрдую (кроме воды, таким свойством обладают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Висмут"/>
              </a:rPr>
              <a:t>висмут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Галлий"/>
              </a:rPr>
              <a:t>галлий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Свинец"/>
              </a:rPr>
              <a:t>свинец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некоторые соединения и смеси).</a:t>
            </a:r>
          </a:p>
          <a:p>
            <a:endParaRPr lang="ru-RU" altLang="ru-RU" sz="1400" dirty="0" smtClean="0"/>
          </a:p>
          <a:p>
            <a:pPr>
              <a:buFontTx/>
              <a:buNone/>
            </a:pPr>
            <a:endParaRPr lang="ru-RU" alt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13720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647799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/>
              <a:t>Влияние человека на </a:t>
            </a:r>
            <a:r>
              <a:rPr lang="ru-RU" altLang="ru-RU" sz="4000" b="1" dirty="0" smtClean="0"/>
              <a:t>воду</a:t>
            </a:r>
            <a:endParaRPr lang="ru-RU" altLang="ru-RU" sz="4000" b="1" dirty="0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ru-RU" altLang="ru-RU" sz="2400" dirty="0" smtClean="0"/>
              <a:t>в ходе хозяйственной деятельности человек портит огромное количество чистой воды;</a:t>
            </a:r>
          </a:p>
          <a:p>
            <a:r>
              <a:rPr lang="ru-RU" altLang="ru-RU" sz="2400" dirty="0" smtClean="0"/>
              <a:t>в год промышленные стоки загрязняют 12% мирового речного стока;</a:t>
            </a:r>
          </a:p>
          <a:p>
            <a:r>
              <a:rPr lang="ru-RU" altLang="ru-RU" sz="2400" dirty="0" smtClean="0"/>
              <a:t>в загрязнённой сбросами речной воде исчезают рыбы;</a:t>
            </a:r>
          </a:p>
          <a:p>
            <a:r>
              <a:rPr lang="ru-RU" altLang="ru-RU" dirty="0" smtClean="0"/>
              <a:t>о</a:t>
            </a:r>
            <a:r>
              <a:rPr lang="ru-RU" altLang="ru-RU" sz="2400" dirty="0" smtClean="0"/>
              <a:t>т </a:t>
            </a:r>
            <a:r>
              <a:rPr lang="ru-RU" altLang="ru-RU" sz="2400" dirty="0" smtClean="0"/>
              <a:t>загнившей воды отравляется воздух, который становится источником тяжёлых заболеваний человека 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75167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8188" cy="2567186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запомни навсегда:</a:t>
            </a:r>
            <a:b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жизни на земле-вода</a:t>
            </a: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b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Экономь её и береги! </a:t>
            </a:r>
            <a:b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ведь на планете не одни!</a:t>
            </a:r>
          </a:p>
        </p:txBody>
      </p:sp>
    </p:spTree>
    <p:extLst>
      <p:ext uri="{BB962C8B-B14F-4D97-AF65-F5344CB8AC3E}">
        <p14:creationId xmlns:p14="http://schemas.microsoft.com/office/powerpoint/2010/main" val="427720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nsportal.ru/shkola/biologiya/library/2015/06/23/prezentatsiya-obitateli-vody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bigslide.ru/biologiya/48481-prezentaciya-k-uroku-po-uchebnomu-predmetu-biologi.html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 rot="10800000" flipH="1" flipV="1">
            <a:off x="179388" y="260350"/>
            <a:ext cx="1784350" cy="2324100"/>
            <a:chOff x="96" y="916"/>
            <a:chExt cx="2208" cy="2876"/>
          </a:xfrm>
        </p:grpSpPr>
        <p:sp>
          <p:nvSpPr>
            <p:cNvPr id="12298" name="Line 5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0" name="Arc 7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T0" fmla="*/ 0 w 43195"/>
                <a:gd name="T1" fmla="*/ 0 h 43200"/>
                <a:gd name="T2" fmla="*/ 0 w 43195"/>
                <a:gd name="T3" fmla="*/ 0 h 43200"/>
                <a:gd name="T4" fmla="*/ 0 w 43195"/>
                <a:gd name="T5" fmla="*/ 0 h 432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43200"/>
                <a:gd name="T11" fmla="*/ 43195 w 4319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2291" name="Group 9"/>
          <p:cNvGrpSpPr>
            <a:grpSpLocks/>
          </p:cNvGrpSpPr>
          <p:nvPr/>
        </p:nvGrpSpPr>
        <p:grpSpPr bwMode="auto">
          <a:xfrm rot="10800000">
            <a:off x="6804025" y="3644900"/>
            <a:ext cx="2339975" cy="2808288"/>
            <a:chOff x="96" y="916"/>
            <a:chExt cx="2208" cy="2876"/>
          </a:xfrm>
        </p:grpSpPr>
        <p:sp>
          <p:nvSpPr>
            <p:cNvPr id="12295" name="Line 10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Line 11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Arc 12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T0" fmla="*/ 0 w 43195"/>
                <a:gd name="T1" fmla="*/ 0 h 43200"/>
                <a:gd name="T2" fmla="*/ 0 w 43195"/>
                <a:gd name="T3" fmla="*/ 0 h 43200"/>
                <a:gd name="T4" fmla="*/ 0 w 43195"/>
                <a:gd name="T5" fmla="*/ 0 h 432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43200"/>
                <a:gd name="T11" fmla="*/ 43195 w 4319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444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8159" name="WordArt 31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7848600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69"/>
              </a:avLst>
            </a:prstTxWarp>
          </a:bodyPr>
          <a:lstStyle/>
          <a:p>
            <a:pPr algn="ctr"/>
            <a:endParaRPr lang="ru-RU" b="1" kern="10">
              <a:ln w="12700">
                <a:solidFill>
                  <a:schemeClr val="accent2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29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2093913" y="327476"/>
            <a:ext cx="7050087" cy="5949950"/>
          </a:xfrm>
        </p:spPr>
        <p:txBody>
          <a:bodyPr/>
          <a:lstStyle/>
          <a:p>
            <a:pPr algn="l"/>
            <a:endParaRPr lang="ru-RU" altLang="ru-RU" sz="1400" dirty="0" smtClean="0"/>
          </a:p>
          <a:p>
            <a:pPr algn="l"/>
            <a:r>
              <a:rPr lang="ru-RU" altLang="ru-RU" sz="1400" dirty="0" smtClean="0"/>
              <a:t> </a:t>
            </a:r>
            <a:r>
              <a:rPr lang="ru-RU" altLang="ru-RU" sz="2000" dirty="0" smtClean="0">
                <a:solidFill>
                  <a:schemeClr val="tx1"/>
                </a:solidFill>
              </a:rPr>
              <a:t>Вода камень точит.</a:t>
            </a: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Не зная броду, не лезь в воду.</a:t>
            </a:r>
          </a:p>
          <a:p>
            <a:pPr algn="l"/>
            <a:endParaRPr lang="ru-RU" alt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>Нужно наклониться , чтобы из ручья напиться.</a:t>
            </a: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Больше снега на полях- больше хлеба в закромах.</a:t>
            </a: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Не плюй в колодец - пригодиться воды напиться.</a:t>
            </a: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Чистая вода для хвори беда.</a:t>
            </a: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/>
            </a:r>
            <a:br>
              <a:rPr lang="ru-RU" altLang="ru-RU" sz="2000" dirty="0" smtClean="0">
                <a:solidFill>
                  <a:schemeClr val="tx1"/>
                </a:solidFill>
              </a:rPr>
            </a:br>
            <a:r>
              <a:rPr lang="ru-RU" altLang="ru-RU" sz="2000" dirty="0" smtClean="0">
                <a:solidFill>
                  <a:schemeClr val="tx1"/>
                </a:solidFill>
              </a:rPr>
              <a:t>На бедного везде каплет.</a:t>
            </a:r>
          </a:p>
          <a:p>
            <a:pPr algn="l"/>
            <a:endParaRPr lang="ru-RU" alt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altLang="ru-RU" sz="2000" dirty="0" smtClean="0">
                <a:solidFill>
                  <a:schemeClr val="tx1"/>
                </a:solidFill>
              </a:rPr>
              <a:t>Как с гуся вода.</a:t>
            </a:r>
          </a:p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6741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107504" y="116632"/>
            <a:ext cx="87137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ученые считают, что первые живые существа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море. Прошли сотни миллионов лет, прежде чем животные появились на суше. Жизнь в океане намного разнообразнее, чем на суше, а многие типы растений и животных встречаются только в морях. В океанах обитает более 150 тыс. видов животных и растений. Вес всех живых организмов, населяющих Мировой океан, достигает 50—60 млрд.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водах океана имеются все типы органического мира — от простейших организмов до млекопитающих.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живут в море только многоножки, пауки и амфибии.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Водная среда отличается от воздушной: в ней иначе распределяется температура; на больших глубинах существует огромное давление воды; солнечный свет проникает только в самые верхние слои.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534988" y="109538"/>
            <a:ext cx="799306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entury Schoolbook" pitchFamily="18" charset="0"/>
              </a:rPr>
              <a:t>Благоприятные условия жизни способствовали развитию в море величайшего разнообразия организмов. Все обитатели морей по условиям их существования разделяются на три группы: планктон, нектон и бентос.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539750" y="2852738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К планктону относятся различные микроскопические водоросли, одноклеточные животные, мелкие рачки, медузы, некоторые черви, икра и мальки многих рыб. Слово «планктон» — греческое, оно означает «блуждающий», «носимый». 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539750" y="4364038"/>
            <a:ext cx="78406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К нектону относятся: большинство рыб, ластоногие животные (тюлени и моржи), китообразные (киты, кашалоты), головоногие моллюски, морские змеи и черепахи. Нектон — тоже греческое слово и означает «плавающий». </a:t>
            </a: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684213" y="5651500"/>
            <a:ext cx="769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Все обитатели дна морей и океанов относятся к бентосу. Слово «бентос» — греческое, означает «глубинный».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7536"/>
            <a:ext cx="8640960" cy="351856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altLang="ru-RU" sz="20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 ПОДО ЛЬДОМ ТЕМПЕРАТУРА ВОДЫ ПОДДЕРЖИВАЕТСЯ НА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+4 ГРАДУСА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В ВОДОЁМАХ СОХРАНЯЕТСЯ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ЖИЗНЬ, А РАСТЕНИЯ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УКРЫТЫЕ СНЕГОВОЙ  ШУБОЙ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ВЫМЕРЗАЮТ.</a:t>
            </a:r>
            <a:endParaRPr lang="en-US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4" descr="сне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675" y="2780928"/>
            <a:ext cx="5096339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17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4572000" y="4581525"/>
            <a:ext cx="435610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 поверхностных слоях воды и неглубоких прибрежных местах морей и океанов развивается богатая растительность — разнообразные водоросли. На таких «подводных» лугах «пасется» громадное количество рачков, червей и других мелких животных.</a:t>
            </a:r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284163" y="260350"/>
            <a:ext cx="4071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Ламинарии — крупные морские водоросли, достигающие 6 м длины. Многие ламинарии съедобны: они содержат сахаристые вещества. Из этих водорослей добывают йод. Ламинарии используются также и для удобрения полей (снимок сделан во время отлива).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356100" y="260350"/>
            <a:ext cx="0" cy="635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Рисунок 13" descr="C:\Users\Пользователь\Desktop\untitled.bmp"/>
          <p:cNvPicPr>
            <a:picLocks noChangeAspect="1" noChangeArrowheads="1"/>
          </p:cNvPicPr>
          <p:nvPr/>
        </p:nvPicPr>
        <p:blipFill>
          <a:blip r:embed="rId2"/>
          <a:srcRect b="41454"/>
          <a:stretch>
            <a:fillRect/>
          </a:stretch>
        </p:blipFill>
        <p:spPr bwMode="auto">
          <a:xfrm>
            <a:off x="392113" y="2838450"/>
            <a:ext cx="3856037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14" descr="http://im3-tub-ru.yandex.net/i?id=72887798-3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052513"/>
            <a:ext cx="383063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323850" y="188913"/>
            <a:ext cx="8640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entury Schoolbook" pitchFamily="18" charset="0"/>
              </a:rPr>
              <a:t>Морская звезда ищет пищу с помощью многочисленных ножек-сосочков, расположенных на нижней стороне лучей. Это животное — хищник; оно нападает на добычу, превосходящую его размером. В таких случаях морская звезда выворачивает желудок и обволакивает им жертву, а потом снова втягивает желудок. </a:t>
            </a:r>
          </a:p>
        </p:txBody>
      </p:sp>
      <p:pic>
        <p:nvPicPr>
          <p:cNvPr id="19458" name="Picture 2" descr="C:\Users\Пользователь\Desktop\Почта\denc-1-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7970837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250825" y="5686425"/>
            <a:ext cx="792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entury Schoolbook" pitchFamily="18" charset="0"/>
              </a:rPr>
              <a:t>Морские ежи – родственники морских звёзд. Защитой им служит крепкая скорлупа ,покрытая острыми иглами. Иглы могут двигаться. У некоторых тропических видов часть игл ядовита. </a:t>
            </a:r>
          </a:p>
        </p:txBody>
      </p:sp>
      <p:pic>
        <p:nvPicPr>
          <p:cNvPr id="21506" name="Picture 2" descr="http://im4-tub-ru.yandex.net/i?id=502505077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663" y="2728913"/>
            <a:ext cx="34575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im5-tub-ru.yandex.net/i?id=224248551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304800"/>
            <a:ext cx="34385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http://im6-tub-ru.yandex.net/i?id=127283559-0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51388" y="333375"/>
            <a:ext cx="3024187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http://im2-tub-ru.yandex.net/i?id=284732002-5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68838" y="2922588"/>
            <a:ext cx="310832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713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entury Schoolbook" pitchFamily="18" charset="0"/>
              </a:rPr>
              <a:t>Плывущая медуза. Своими длинными щупальцами она захватывает добычу. </a:t>
            </a:r>
          </a:p>
        </p:txBody>
      </p:sp>
      <p:pic>
        <p:nvPicPr>
          <p:cNvPr id="22530" name="Picture 2" descr="C:\Users\Пользователь\Desktop\denc-1-27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1073150"/>
            <a:ext cx="8386762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863</Words>
  <Application>Microsoft Office PowerPoint</Application>
  <PresentationFormat>Экран (4:3)</PresentationFormat>
  <Paragraphs>71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Эркер</vt:lpstr>
      <vt:lpstr>Пособие к уроку биологии «Кто живёт в воде?»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воды</vt:lpstr>
      <vt:lpstr>Интересные факты </vt:lpstr>
      <vt:lpstr>Влияние человека на воду</vt:lpstr>
      <vt:lpstr>Человек, запомни навсегда: символ жизни на земле-вода!  Экономь её и береги!  Мы ведь на планете не одни!</vt:lpstr>
      <vt:lpstr>ИСТОЧНИКИ ИНФОРМАЦИИ: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«Живые организмы в морях и океанах»</dc:title>
  <dc:creator>Пользователь</dc:creator>
  <cp:lastModifiedBy>RePack by Diakov</cp:lastModifiedBy>
  <cp:revision>33</cp:revision>
  <dcterms:created xsi:type="dcterms:W3CDTF">2013-03-05T16:12:16Z</dcterms:created>
  <dcterms:modified xsi:type="dcterms:W3CDTF">2018-12-24T18:27:02Z</dcterms:modified>
</cp:coreProperties>
</file>