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61" r:id="rId3"/>
    <p:sldId id="270" r:id="rId4"/>
    <p:sldId id="271" r:id="rId5"/>
    <p:sldId id="272" r:id="rId6"/>
    <p:sldId id="276" r:id="rId7"/>
    <p:sldId id="274" r:id="rId8"/>
    <p:sldId id="273" r:id="rId9"/>
    <p:sldId id="275" r:id="rId10"/>
    <p:sldId id="258" r:id="rId11"/>
    <p:sldId id="262" r:id="rId12"/>
    <p:sldId id="259" r:id="rId13"/>
    <p:sldId id="260" r:id="rId14"/>
    <p:sldId id="277" r:id="rId15"/>
    <p:sldId id="279" r:id="rId16"/>
    <p:sldId id="280" r:id="rId17"/>
    <p:sldId id="281" r:id="rId18"/>
    <p:sldId id="282" r:id="rId19"/>
    <p:sldId id="286" r:id="rId20"/>
    <p:sldId id="284" r:id="rId21"/>
    <p:sldId id="285" r:id="rId22"/>
    <p:sldId id="290" r:id="rId23"/>
    <p:sldId id="291" r:id="rId24"/>
    <p:sldId id="287" r:id="rId25"/>
    <p:sldId id="288" r:id="rId26"/>
    <p:sldId id="289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638" autoAdjust="0"/>
    <p:restoredTop sz="94660"/>
  </p:normalViewPr>
  <p:slideViewPr>
    <p:cSldViewPr>
      <p:cViewPr varScale="1">
        <p:scale>
          <a:sx n="49" d="100"/>
          <a:sy n="49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A5BA4-D872-4E33-AB52-683262BC522A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C2DB-B870-4D1E-BD8C-22510BD8E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DB2F5-4B14-4C67-BAD7-01514FA514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164B80-EFEC-4096-866D-395B2588D1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1E07F5-FE90-4B3C-AFC5-5A697647E10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>
            <a:lvl1pPr>
              <a:defRPr>
                <a:ln>
                  <a:gradFill>
                    <a:gsLst>
                      <a:gs pos="0">
                        <a:schemeClr val="accent1">
                          <a:lumMod val="5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chemeClr val="accent1">
                        <a:lumMod val="5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  <a:alpha val="79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241300" dist="38100" dir="5400000" rotWithShape="0">
                    <a:schemeClr val="bg2">
                      <a:lumMod val="10000"/>
                      <a:alpha val="3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scene3d>
              <a:camera prst="orthographicFront"/>
              <a:lightRig rig="threePt" dir="t"/>
            </a:scene3d>
            <a:sp3d extrusionH="57150" contourW="12700">
              <a:bevelT w="82550" h="38100" prst="coolSlant"/>
              <a:contourClr>
                <a:schemeClr val="bg2">
                  <a:lumMod val="25000"/>
                </a:schemeClr>
              </a:contourClr>
            </a:sp3d>
          </a:bodyPr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6519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0305"/>
            <a:ext cx="4040188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651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00305"/>
            <a:ext cx="4041775" cy="36258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perspectiveRelaxedModerately">
                <a:rot lat="19800000" lon="0" rev="0"/>
              </a:camera>
              <a:lightRig rig="threePt" dir="t"/>
            </a:scene3d>
            <a:sp3d extrusionH="57150" prstMaterial="dkEdge">
              <a:bevelT w="38100" h="38100"/>
              <a:bevelB w="82550" h="38100" prst="coolSlant"/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1600200"/>
            <a:ext cx="74723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lang="ru-RU" sz="3200" kern="1200" dirty="0">
          <a:ln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79000"/>
                </a:schemeClr>
              </a:gs>
            </a:gsLst>
            <a:lin ang="5400000" scaled="0"/>
            <a:tileRect/>
          </a:gradFill>
          <a:effectLst>
            <a:outerShdw blurRad="241300" dist="38100" dir="5400000" rotWithShape="0">
              <a:schemeClr val="bg2">
                <a:lumMod val="10000"/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7219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u="sng" dirty="0" smtClean="0">
                <a:ln/>
                <a:solidFill>
                  <a:schemeClr val="accent3"/>
                </a:solidFill>
              </a:rPr>
              <a:t>КАК  РАЗМНОЖАЮТСЯ</a:t>
            </a:r>
          </a:p>
          <a:p>
            <a:pPr algn="ctr"/>
            <a:r>
              <a:rPr lang="ru-RU" sz="5400" b="1" u="sng" dirty="0" smtClean="0">
                <a:ln/>
                <a:solidFill>
                  <a:schemeClr val="accent3"/>
                </a:solidFill>
              </a:rPr>
              <a:t>ЖИВЫЕ  ОРГАНИЗМЫ</a:t>
            </a:r>
            <a:endParaRPr lang="ru-RU" sz="5400" b="1" u="sng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720058.JPG"/>
          <p:cNvPicPr>
            <a:picLocks noChangeAspect="1"/>
          </p:cNvPicPr>
          <p:nvPr/>
        </p:nvPicPr>
        <p:blipFill>
          <a:blip r:embed="rId2"/>
          <a:srcRect l="12890" t="4590" b="7519"/>
          <a:stretch>
            <a:fillRect/>
          </a:stretch>
        </p:blipFill>
        <p:spPr>
          <a:xfrm>
            <a:off x="1500166" y="1643050"/>
            <a:ext cx="5572164" cy="3748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428860" y="5748318"/>
            <a:ext cx="6400800" cy="1109682"/>
          </a:xfrm>
        </p:spPr>
        <p:txBody>
          <a:bodyPr/>
          <a:lstStyle/>
          <a:p>
            <a:r>
              <a:rPr lang="ru-RU" dirty="0" smtClean="0"/>
              <a:t>Подготовила учитель МБОУ ООШ п.Тельмана Стефутина И.В.</a:t>
            </a:r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1285860"/>
            <a:ext cx="6949489" cy="5109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142852"/>
            <a:ext cx="85011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Всё ли правильно </a:t>
            </a: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изображено на рисунке?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6"/>
            <a:ext cx="6920279" cy="20621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ПРОЦЕССЕ РАЗМНОЖЕНИЯ ЖИВЫЕ ОРГАНИЗМЫ ПРОИЗВОДЯТ НОВОЕ ПОКОЛЕНИЕ, ПОДОБНОЕ СЕБЕ.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Ксеня\Мои документы\НАСТЯ\животные\8D1AD4D6-5BD9-41A9-AD0F-3AD3FD4AEF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4919023" cy="369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канирование0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2501759" y="784333"/>
            <a:ext cx="4211921" cy="7643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44" y="357166"/>
            <a:ext cx="878687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514350" indent="-514350" algn="ctr">
              <a:buAutoNum type="arabicPeriod"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живые организмы состоят из клеток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 живые организмы имеют родителей</a:t>
            </a:r>
          </a:p>
          <a:p>
            <a:pPr marL="514350" indent="-514350" algn="ctr">
              <a:buAutoNum type="arabicPeriod"/>
            </a:pP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Родители имеют половые клетки, из которых могут появиться их дети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0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142852"/>
            <a:ext cx="6286544" cy="4852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5072074"/>
            <a:ext cx="87154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оплодотворённой яйцеклетки, имеющей запас питательных веществ, развивается зародыш.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8" y="1357313"/>
            <a:ext cx="5200650" cy="20716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КАК РАЗМНОЖАЮТСЯ ЖИВОТНЫЕ?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500313"/>
            <a:ext cx="25003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4357688"/>
            <a:ext cx="273843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714375"/>
            <a:ext cx="257175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1857375"/>
            <a:ext cx="4040187" cy="3951288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Даже по железной крыше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Ходит тихо, тише мыши.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На охоту ночью выйдет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 как днем все видит.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Часто спит, а после сна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Умывается она.</a:t>
            </a:r>
          </a:p>
          <a:p>
            <a:pPr>
              <a:buFont typeface="Arial" charset="0"/>
              <a:buNone/>
            </a:pPr>
            <a:endParaRPr lang="ru-RU" sz="2800" dirty="0" smtClean="0"/>
          </a:p>
        </p:txBody>
      </p:sp>
      <p:sp>
        <p:nvSpPr>
          <p:cNvPr id="17411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3" y="5286375"/>
            <a:ext cx="4041775" cy="6397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КОШКА</a:t>
            </a:r>
          </a:p>
        </p:txBody>
      </p:sp>
      <p:pic>
        <p:nvPicPr>
          <p:cNvPr id="1741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071688"/>
            <a:ext cx="4041775" cy="26924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285750" y="5572125"/>
            <a:ext cx="4040188" cy="6397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ГУСЬ</a:t>
            </a:r>
          </a:p>
        </p:txBody>
      </p:sp>
      <p:sp>
        <p:nvSpPr>
          <p:cNvPr id="18435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1928813"/>
            <a:ext cx="4041775" cy="39512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По лужку он важно бродит.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Из воды сухим выходит.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Носит красные ботинки.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Дарит мягкие перинки.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500188"/>
            <a:ext cx="2928937" cy="3887787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71500" y="5286375"/>
            <a:ext cx="4040188" cy="639763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КАМБАЛА</a:t>
            </a:r>
          </a:p>
        </p:txBody>
      </p:sp>
      <p:sp>
        <p:nvSpPr>
          <p:cNvPr id="20483" name="Содержимое 5"/>
          <p:cNvSpPr>
            <a:spLocks noGrp="1"/>
          </p:cNvSpPr>
          <p:nvPr>
            <p:ph sz="quarter" idx="4"/>
          </p:nvPr>
        </p:nvSpPr>
        <p:spPr>
          <a:xfrm>
            <a:off x="4714875" y="1928813"/>
            <a:ext cx="4041775" cy="3951287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Вот так рыба – просто чудо!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Очень плоская, как блюдо.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Оба  глаза на спине,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 живет на самом дне.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Очень странные дела.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Это  рыба…</a:t>
            </a:r>
          </a:p>
          <a:p>
            <a:pPr>
              <a:buFont typeface="Arial" charset="0"/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2000250"/>
            <a:ext cx="4040188" cy="2665413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571480"/>
            <a:ext cx="6400816" cy="24288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Сколько </a:t>
            </a:r>
            <a:r>
              <a:rPr lang="ru-RU" sz="6600" b="1" dirty="0" smtClean="0">
                <a:solidFill>
                  <a:srgbClr val="FF0000"/>
                </a:solidFill>
              </a:rPr>
              <a:t>родителей</a:t>
            </a:r>
            <a:r>
              <a:rPr lang="ru-RU" b="1" dirty="0" smtClean="0">
                <a:solidFill>
                  <a:srgbClr val="FF0000"/>
                </a:solidFill>
              </a:rPr>
              <a:t> у этих животных?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3714752"/>
            <a:ext cx="3782434" cy="2379665"/>
          </a:xfrm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966" y="3286124"/>
            <a:ext cx="371410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РАЗМНОЖЕНИЕ ЖИВОТНЫХ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                     ПОЛОВОЕ</a:t>
            </a:r>
            <a:r>
              <a:rPr lang="ru-RU" b="1" dirty="0" smtClean="0">
                <a:solidFill>
                  <a:srgbClr val="0070C0"/>
                </a:solidFill>
              </a:rPr>
              <a:t>		       бесполое                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раздельнополые       обоеполые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самки        самцы      гермафродиты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мужские           женские          мужские и женские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</a:rPr>
              <a:t>гаметы                </a:t>
            </a:r>
            <a:r>
              <a:rPr lang="ru-RU" sz="2000" b="1" dirty="0" err="1" smtClean="0">
                <a:solidFill>
                  <a:srgbClr val="0070C0"/>
                </a:solidFill>
              </a:rPr>
              <a:t>гаметы</a:t>
            </a:r>
            <a:r>
              <a:rPr lang="ru-RU" sz="2000" b="1" dirty="0" smtClean="0">
                <a:solidFill>
                  <a:srgbClr val="0070C0"/>
                </a:solidFill>
              </a:rPr>
              <a:t>                     </a:t>
            </a:r>
            <a:r>
              <a:rPr lang="ru-RU" sz="2000" b="1" dirty="0" err="1" smtClean="0">
                <a:solidFill>
                  <a:srgbClr val="0070C0"/>
                </a:solidFill>
              </a:rPr>
              <a:t>гаметы</a:t>
            </a:r>
            <a:r>
              <a:rPr lang="ru-RU" sz="2000" b="1" dirty="0" smtClean="0">
                <a:solidFill>
                  <a:srgbClr val="0070C0"/>
                </a:solidFill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	  </a:t>
            </a:r>
            <a:r>
              <a:rPr lang="ru-RU" sz="2800" b="1" dirty="0" smtClean="0">
                <a:solidFill>
                  <a:srgbClr val="0070C0"/>
                </a:solidFill>
              </a:rPr>
              <a:t>два организма			один организм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		образование   зиготы  	         деление клеток  тела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    НОВЫЙ ОРГАНИЗМ		     НОВЫЙ ОРГАНИЗМ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786063" y="1214438"/>
            <a:ext cx="428625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6357938" y="1214438"/>
            <a:ext cx="428625" cy="428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3000364" y="1928802"/>
            <a:ext cx="285750" cy="2762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929329" y="3286117"/>
            <a:ext cx="2001837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H="1" flipV="1">
            <a:off x="3857625" y="1928813"/>
            <a:ext cx="285750" cy="2762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572268" y="3071014"/>
            <a:ext cx="5715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465374" y="3035296"/>
            <a:ext cx="50006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465638" y="2963858"/>
            <a:ext cx="50006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3929063" y="4429125"/>
            <a:ext cx="642937" cy="500063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57166"/>
            <a:ext cx="428628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Благодаря чему из года в год появляются новые животные и растения, сменяются поколения людей?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7200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191030" cy="628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ПОЛОВОЕ РАЗМНОЖЕНИЕ</a:t>
            </a:r>
          </a:p>
        </p:txBody>
      </p:sp>
      <p:pic>
        <p:nvPicPr>
          <p:cNvPr id="2355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1000125"/>
            <a:ext cx="2571750" cy="2540000"/>
          </a:xfrm>
        </p:spPr>
      </p:pic>
      <p:pic>
        <p:nvPicPr>
          <p:cNvPr id="2355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3786188"/>
            <a:ext cx="3071812" cy="2320925"/>
          </a:xfrm>
        </p:spPr>
      </p:pic>
      <p:pic>
        <p:nvPicPr>
          <p:cNvPr id="23556" name="Picture 6" descr="мужчина и женщи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412875"/>
            <a:ext cx="348615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4138613"/>
            <a:ext cx="1743075" cy="542925"/>
          </a:xfrm>
          <a:prstGeom prst="rect">
            <a:avLst/>
          </a:prstGeo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3388" y="1646238"/>
            <a:ext cx="1749425" cy="547687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0013" y="1706563"/>
            <a:ext cx="1743075" cy="549275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92438" y="4779963"/>
            <a:ext cx="1751012" cy="547687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00925" y="2425700"/>
            <a:ext cx="1749425" cy="542925"/>
          </a:xfrm>
          <a:prstGeom prst="rect">
            <a:avLst/>
          </a:prstGeom>
          <a:noFill/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38925" y="1352550"/>
            <a:ext cx="1749425" cy="542925"/>
          </a:xfrm>
          <a:prstGeom prst="rect">
            <a:avLst/>
          </a:prstGeom>
          <a:noFill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14400" y="57150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РАЗДЕЛЬНОПОЛЫЕ ОРГАНИЗМЫ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500063" y="500062"/>
            <a:ext cx="8229600" cy="1857367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ПОЛОВОЕ РАЗМНОЖЕНИЕ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Способ размножения в    органическом мире, осуществляемый с помощью     	половых клеток – гамет. </a:t>
            </a:r>
          </a:p>
          <a:p>
            <a:pPr algn="ctr">
              <a:buFont typeface="Arial" charset="0"/>
              <a:buNone/>
            </a:pPr>
            <a:endParaRPr lang="ru-RU" sz="4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ФОРМЫ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ПОЛОВОГО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РАЗМНОЖЕНИЯ</a:t>
            </a:r>
            <a:b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</a:b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</a:rPr>
              <a:t>ГЕРМАФРОДИТИЗМ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357188" y="1928813"/>
            <a:ext cx="4040187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ВИНОГРАДНАЯ УЛИТКА</a:t>
            </a:r>
          </a:p>
        </p:txBody>
      </p:sp>
      <p:sp>
        <p:nvSpPr>
          <p:cNvPr id="3379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714489"/>
            <a:ext cx="4041775" cy="4411674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Особи, которые в своем организме способны воспроизводить два типа гамет(мужские и женские), называются обоеполыми (или </a:t>
            </a:r>
            <a:r>
              <a:rPr lang="ru-RU" sz="32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гермафродитами)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6" name="Picture 5" descr="черв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2786063"/>
            <a:ext cx="3319462" cy="2571750"/>
          </a:xfrm>
          <a:ln>
            <a:solidFill>
              <a:srgbClr val="008000"/>
            </a:solidFill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ДЛЯ УРОКОВ\Зоология беспозвоночных\Photo\кольчатые\дождев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143248"/>
            <a:ext cx="3477004" cy="2786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РИСУНКИ\ДЛЯ УРОКОВ\Зоология беспозвоночных\Photo\L16\L16_p06_p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714620"/>
            <a:ext cx="354064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00166" y="285728"/>
            <a:ext cx="7143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Обоеполые организмы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sz="3600" b="1" u="sng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ГЕРМАФРОДИТЫ</a:t>
            </a:r>
            <a:r>
              <a:rPr lang="ru-RU" sz="3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объединяют в себе признаки мужского и женского пола</a:t>
            </a:r>
            <a:endParaRPr lang="ru-RU" sz="3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572140"/>
            <a:ext cx="38070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Виноградная улитка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929330"/>
            <a:ext cx="3199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Дождевой червь</a:t>
            </a:r>
            <a:endParaRPr lang="ru-RU" sz="32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БЕСПОЛОЕ РАЗМНОЖЕНИЕ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Font typeface="Arial" charset="0"/>
              <a:buNone/>
            </a:pPr>
            <a:r>
              <a:rPr lang="ru-RU" sz="4400" b="1" dirty="0" smtClean="0">
                <a:solidFill>
                  <a:srgbClr val="FFFF00"/>
                </a:solidFill>
              </a:rPr>
              <a:t>    </a:t>
            </a:r>
          </a:p>
          <a:p>
            <a:pPr>
              <a:buFont typeface="Arial" charset="0"/>
              <a:buNone/>
            </a:pPr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Способ размножения в  органическом мире, осуществляемый с помощью     клеток или частей материнского организма.</a:t>
            </a:r>
          </a:p>
          <a:p>
            <a:pPr algn="ctr">
              <a:buFont typeface="Arial" charset="0"/>
              <a:buNone/>
            </a:pPr>
            <a:endParaRPr lang="ru-RU" sz="4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ФОРМЫ БЕСПОЛОГО РАЗМНОЖЕНИЯ</a:t>
            </a:r>
          </a:p>
        </p:txBody>
      </p:sp>
      <p:sp>
        <p:nvSpPr>
          <p:cNvPr id="3584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313"/>
            <a:ext cx="4038600" cy="476885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ПОЧКОВАНИЕ ПРЕСНОВОДНОЙ ГИДРЫ</a:t>
            </a:r>
          </a:p>
          <a:p>
            <a:pPr algn="ctr">
              <a:buFont typeface="Arial" charset="0"/>
              <a:buNone/>
            </a:pP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35843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2714625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2000250"/>
            <a:ext cx="3967162" cy="321468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бесполом размножении новые организмы развиваются из клеток или частей материнского тела. </a:t>
            </a:r>
          </a:p>
        </p:txBody>
      </p:sp>
      <p:sp>
        <p:nvSpPr>
          <p:cNvPr id="8" name="Содержимое 6"/>
          <p:cNvSpPr txBox="1">
            <a:spLocks/>
          </p:cNvSpPr>
          <p:nvPr/>
        </p:nvSpPr>
        <p:spPr>
          <a:xfrm>
            <a:off x="785813" y="5143500"/>
            <a:ext cx="7610475" cy="128587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800" dirty="0">
              <a:latin typeface="+mn-lt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бесполом размножении принимает участие только один родительский организм.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0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</a:rPr>
              <a:t>ФОРМЫ БЕСПОЛОГО РАЗМНОЖЕНИЯ</a:t>
            </a:r>
            <a:endParaRPr lang="ru-RU" sz="3600" smtClean="0"/>
          </a:p>
        </p:txBody>
      </p:sp>
      <p:pic>
        <p:nvPicPr>
          <p:cNvPr id="36866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2071688"/>
            <a:ext cx="7500937" cy="1744662"/>
          </a:xfrm>
        </p:spPr>
      </p:pic>
      <p:sp>
        <p:nvSpPr>
          <p:cNvPr id="36867" name="WordArt 20"/>
          <p:cNvSpPr>
            <a:spLocks noChangeArrowheads="1" noChangeShapeType="1" noTextEdit="1"/>
          </p:cNvSpPr>
          <p:nvPr/>
        </p:nvSpPr>
        <p:spPr bwMode="auto">
          <a:xfrm>
            <a:off x="2000233" y="4581525"/>
            <a:ext cx="5643602" cy="11334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Деление амёбы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285984" y="357166"/>
            <a:ext cx="6400816" cy="846158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половом размножении принимают участие две родительские особи.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Оплодотворенная яйцеклетка- зигота, несет наследственные признаки обоих родителей.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Потомство лучше приспосабливается к условиям окружающей среды и более жизнеспособно.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бесполом размножении принимает участие одна особь, потомство несет признаки одного родителя.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800" b="1" smtClean="0">
                <a:solidFill>
                  <a:srgbClr val="000099"/>
                </a:solidFill>
              </a:rPr>
              <a:t>Живые организмы производят новые поколения себе подобных организмов.</a:t>
            </a:r>
          </a:p>
          <a:p>
            <a:pPr eaLnBrk="1" hangingPunct="1">
              <a:lnSpc>
                <a:spcPct val="90000"/>
              </a:lnSpc>
            </a:pPr>
            <a:endParaRPr lang="ru-RU" sz="4800" b="1" i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4800" b="1" i="1" smtClean="0">
                <a:solidFill>
                  <a:srgbClr val="FF3300"/>
                </a:solidFill>
              </a:rPr>
              <a:t>Этот процесс называется размножением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Формы размножения</a:t>
            </a:r>
            <a:endParaRPr lang="ru-RU" sz="2000" b="1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FF3300"/>
                </a:solidFill>
              </a:rPr>
              <a:t>                 </a:t>
            </a:r>
            <a:r>
              <a:rPr lang="ru-RU" sz="2000" b="1" smtClean="0">
                <a:solidFill>
                  <a:srgbClr val="A50021"/>
                </a:solidFill>
              </a:rPr>
              <a:t>Бесполое размножение</a:t>
            </a:r>
            <a:r>
              <a:rPr lang="ru-RU" sz="2000" smtClean="0">
                <a:solidFill>
                  <a:srgbClr val="A50021"/>
                </a:solidFill>
              </a:rPr>
              <a:t>                 </a:t>
            </a:r>
            <a:r>
              <a:rPr lang="ru-RU" sz="2000" b="1" smtClean="0">
                <a:solidFill>
                  <a:srgbClr val="A50021"/>
                </a:solidFill>
              </a:rPr>
              <a:t>Половое размножение</a:t>
            </a:r>
          </a:p>
        </p:txBody>
      </p:sp>
      <p:sp>
        <p:nvSpPr>
          <p:cNvPr id="6147" name="Oval 4"/>
          <p:cNvSpPr>
            <a:spLocks noChangeArrowheads="1"/>
          </p:cNvSpPr>
          <p:nvPr/>
        </p:nvSpPr>
        <p:spPr bwMode="auto">
          <a:xfrm>
            <a:off x="755650" y="3789363"/>
            <a:ext cx="1081088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Oval 5"/>
          <p:cNvSpPr>
            <a:spLocks noChangeArrowheads="1"/>
          </p:cNvSpPr>
          <p:nvPr/>
        </p:nvSpPr>
        <p:spPr bwMode="auto">
          <a:xfrm>
            <a:off x="3132138" y="3789363"/>
            <a:ext cx="1081087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1763713" y="1628775"/>
            <a:ext cx="1079500" cy="9366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0" name="Oval 9"/>
          <p:cNvSpPr>
            <a:spLocks noChangeArrowheads="1"/>
          </p:cNvSpPr>
          <p:nvPr/>
        </p:nvSpPr>
        <p:spPr bwMode="auto">
          <a:xfrm>
            <a:off x="5148263" y="1557338"/>
            <a:ext cx="1079500" cy="1006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Oval 10"/>
          <p:cNvSpPr>
            <a:spLocks noChangeArrowheads="1"/>
          </p:cNvSpPr>
          <p:nvPr/>
        </p:nvSpPr>
        <p:spPr bwMode="auto">
          <a:xfrm>
            <a:off x="7308850" y="1628775"/>
            <a:ext cx="1150938" cy="10064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Oval 11"/>
          <p:cNvSpPr>
            <a:spLocks noChangeArrowheads="1"/>
          </p:cNvSpPr>
          <p:nvPr/>
        </p:nvSpPr>
        <p:spPr bwMode="auto">
          <a:xfrm>
            <a:off x="6300788" y="3644900"/>
            <a:ext cx="1150937" cy="1079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Line 12"/>
          <p:cNvSpPr>
            <a:spLocks noChangeShapeType="1"/>
          </p:cNvSpPr>
          <p:nvPr/>
        </p:nvSpPr>
        <p:spPr bwMode="auto">
          <a:xfrm flipH="1">
            <a:off x="1476375" y="2565400"/>
            <a:ext cx="7921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4" name="Line 13"/>
          <p:cNvSpPr>
            <a:spLocks noChangeShapeType="1"/>
          </p:cNvSpPr>
          <p:nvPr/>
        </p:nvSpPr>
        <p:spPr bwMode="auto">
          <a:xfrm>
            <a:off x="2268538" y="2565400"/>
            <a:ext cx="10795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>
            <a:off x="5867400" y="2565400"/>
            <a:ext cx="9366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6" name="Line 15"/>
          <p:cNvSpPr>
            <a:spLocks noChangeShapeType="1"/>
          </p:cNvSpPr>
          <p:nvPr/>
        </p:nvSpPr>
        <p:spPr bwMode="auto">
          <a:xfrm flipH="1">
            <a:off x="6804025" y="2636838"/>
            <a:ext cx="8636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7" name="Oval 16"/>
          <p:cNvSpPr>
            <a:spLocks noChangeArrowheads="1"/>
          </p:cNvSpPr>
          <p:nvPr/>
        </p:nvSpPr>
        <p:spPr bwMode="auto">
          <a:xfrm>
            <a:off x="3708400" y="5516563"/>
            <a:ext cx="1222375" cy="1152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Родители</a:t>
            </a:r>
          </a:p>
        </p:txBody>
      </p:sp>
      <p:sp>
        <p:nvSpPr>
          <p:cNvPr id="6158" name="Oval 17"/>
          <p:cNvSpPr>
            <a:spLocks noChangeArrowheads="1"/>
          </p:cNvSpPr>
          <p:nvPr/>
        </p:nvSpPr>
        <p:spPr bwMode="auto">
          <a:xfrm>
            <a:off x="5076825" y="5516563"/>
            <a:ext cx="1223963" cy="11541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Потомки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3300"/>
                </a:solidFill>
              </a:rPr>
              <a:t>Половые клетки (</a:t>
            </a:r>
            <a:r>
              <a:rPr lang="ru-RU" b="1" i="1" smtClean="0">
                <a:solidFill>
                  <a:srgbClr val="FF3300"/>
                </a:solidFill>
              </a:rPr>
              <a:t>гаметы</a:t>
            </a:r>
            <a:r>
              <a:rPr lang="ru-RU" b="1" smtClean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 Мужская половая клетка</a:t>
            </a:r>
            <a:r>
              <a:rPr lang="ru-RU" sz="2400" b="1" dirty="0" smtClean="0"/>
              <a:t>             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6600"/>
                </a:solidFill>
              </a:rPr>
              <a:t>                                            Женская   половая клетка</a:t>
            </a:r>
          </a:p>
          <a:p>
            <a:pPr eaLnBrk="1" hangingPunct="1">
              <a:buFontTx/>
              <a:buNone/>
            </a:pPr>
            <a:r>
              <a:rPr lang="ru-RU" sz="2400" b="1" dirty="0" smtClean="0"/>
              <a:t>                                                                                                                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pPr eaLnBrk="1" hangingPunct="1"/>
            <a:endParaRPr lang="ru-RU" sz="2400" b="1" dirty="0" smtClean="0">
              <a:solidFill>
                <a:srgbClr val="006600"/>
              </a:solidFill>
            </a:endParaRP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85720" y="3143248"/>
            <a:ext cx="2232025" cy="2087562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2214546" y="2571744"/>
            <a:ext cx="863600" cy="9350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5724525" y="3068638"/>
            <a:ext cx="2376488" cy="230505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948488" y="5373688"/>
            <a:ext cx="0" cy="12239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443663" y="5805488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846158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sz="3600" b="1" smtClean="0">
                <a:solidFill>
                  <a:schemeClr val="accent3">
                    <a:lumMod val="75000"/>
                  </a:schemeClr>
                </a:solidFill>
              </a:rPr>
              <a:t>ПОЛОВЫЕ  КЛЕТКИ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038600" cy="4840303"/>
          </a:xfrm>
          <a:ln w="28575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СПЕРМАТОЗОИДЫ</a:t>
            </a:r>
          </a:p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или СПЕРМИИ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Мужские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половые клетки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ЯЙЦЕКЛЕТКИ</a:t>
            </a: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Женские</a:t>
            </a: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половые клетки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сканирование00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418724" y="2867500"/>
            <a:ext cx="2071703" cy="3480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канирование000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5286379" y="3000373"/>
            <a:ext cx="2857522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3300"/>
                </a:solidFill>
              </a:rPr>
              <a:t>Схема полового размножения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        </a:t>
            </a:r>
            <a:r>
              <a:rPr lang="ru-RU" sz="2000" smtClean="0">
                <a:solidFill>
                  <a:srgbClr val="000099"/>
                </a:solidFill>
              </a:rPr>
              <a:t>Мужская гамета</a:t>
            </a:r>
            <a:r>
              <a:rPr lang="ru-RU" sz="2000" smtClean="0"/>
              <a:t>                                               </a:t>
            </a:r>
            <a:r>
              <a:rPr lang="ru-RU" sz="2000" smtClean="0">
                <a:solidFill>
                  <a:srgbClr val="006600"/>
                </a:solidFill>
              </a:rPr>
              <a:t>Женская гамета</a:t>
            </a: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							</a:t>
            </a:r>
            <a:r>
              <a:rPr lang="ru-RU" sz="2000" smtClean="0">
                <a:solidFill>
                  <a:srgbClr val="A50021"/>
                </a:solidFill>
              </a:rPr>
              <a:t>Зигота</a:t>
            </a:r>
          </a:p>
          <a:p>
            <a:pPr eaLnBrk="1" hangingPunct="1">
              <a:buFontTx/>
              <a:buNone/>
            </a:pPr>
            <a:endParaRPr lang="ru-RU" sz="2000" smtClean="0">
              <a:solidFill>
                <a:srgbClr val="A50021"/>
              </a:solidFill>
            </a:endParaRP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					</a:t>
            </a:r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endParaRPr lang="ru-RU" sz="2000" smtClean="0"/>
          </a:p>
          <a:p>
            <a:pPr eaLnBrk="1" hangingPunct="1">
              <a:buFontTx/>
              <a:buNone/>
            </a:pPr>
            <a:r>
              <a:rPr lang="ru-RU" sz="2000" smtClean="0"/>
              <a:t>				      </a:t>
            </a:r>
            <a:r>
              <a:rPr lang="ru-RU" sz="2000" smtClean="0">
                <a:solidFill>
                  <a:srgbClr val="008000"/>
                </a:solidFill>
              </a:rPr>
              <a:t>Новый организм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1476375" y="1125538"/>
            <a:ext cx="1222375" cy="10810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659563" y="1125538"/>
            <a:ext cx="1150937" cy="11509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851275" y="2492375"/>
            <a:ext cx="1584325" cy="14414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684213" y="1916113"/>
            <a:ext cx="358775" cy="3603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971550" y="1773238"/>
            <a:ext cx="2159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8172450" y="1916113"/>
            <a:ext cx="360363" cy="3603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8388350" y="227647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8316913" y="2349500"/>
            <a:ext cx="142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643438" y="3933825"/>
            <a:ext cx="0" cy="151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2484438" y="206057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5364163" y="2060575"/>
            <a:ext cx="1439862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</a:t>
            </a:r>
            <a:r>
              <a:rPr lang="ru-RU" sz="4000" b="1" smtClean="0">
                <a:solidFill>
                  <a:srgbClr val="000099"/>
                </a:solidFill>
              </a:rPr>
              <a:t>Из двух клеток, мужской и женской, образуется одна клетка –</a:t>
            </a:r>
            <a:r>
              <a:rPr lang="ru-RU" sz="4000" b="1" smtClean="0"/>
              <a:t> </a:t>
            </a:r>
            <a:r>
              <a:rPr lang="ru-RU" sz="4800" b="1" i="1" smtClean="0">
                <a:solidFill>
                  <a:srgbClr val="FF3300"/>
                </a:solidFill>
              </a:rPr>
              <a:t>зигота </a:t>
            </a:r>
          </a:p>
          <a:p>
            <a:pPr eaLnBrk="1" hangingPunct="1">
              <a:buFontTx/>
              <a:buNone/>
            </a:pPr>
            <a:r>
              <a:rPr lang="ru-RU" sz="4000" b="1" smtClean="0"/>
              <a:t>       (от греч. </a:t>
            </a:r>
            <a:r>
              <a:rPr lang="en-US" sz="4000" b="1" smtClean="0"/>
              <a:t>Zegotos </a:t>
            </a:r>
            <a:r>
              <a:rPr lang="ru-RU" sz="4000" b="1" smtClean="0"/>
              <a:t>– «соединённый вместе»)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858179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Процесс слияния мужской и женской половых клеток называют </a:t>
            </a:r>
            <a:r>
              <a:rPr lang="ru-RU" sz="36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ОПЛОДОТВОРЕНИЕМ</a:t>
            </a:r>
            <a:endParaRPr lang="ru-RU" sz="3600" b="1" u="sng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сканирование00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2143116"/>
            <a:ext cx="6286544" cy="341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5572140"/>
            <a:ext cx="8643998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Оплодотворённая яйцеклетка называется </a:t>
            </a:r>
            <a:r>
              <a:rPr lang="ru-RU" sz="32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ЗИГОТОЙ.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Шаблон оформления с розовыми цветами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РОЗОВЫЕ ЦВЕТЫ</Template>
  <TotalTime>128</TotalTime>
  <Words>361</Words>
  <PresentationFormat>Экран (4:3)</PresentationFormat>
  <Paragraphs>115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Шаблон оформления с розовыми цветами</vt:lpstr>
      <vt:lpstr>Слайд 1</vt:lpstr>
      <vt:lpstr>Слайд 2</vt:lpstr>
      <vt:lpstr>Слайд 3</vt:lpstr>
      <vt:lpstr>Слайд 4</vt:lpstr>
      <vt:lpstr>Половые клетки (гаметы)</vt:lpstr>
      <vt:lpstr>ПОЛОВЫЕ  КЛЕТКИ</vt:lpstr>
      <vt:lpstr>Схема полового размножения</vt:lpstr>
      <vt:lpstr>Слайд 8</vt:lpstr>
      <vt:lpstr>Слайд 9</vt:lpstr>
      <vt:lpstr>Слайд 10</vt:lpstr>
      <vt:lpstr>Слайд 11</vt:lpstr>
      <vt:lpstr>Слайд 12</vt:lpstr>
      <vt:lpstr>Слайд 13</vt:lpstr>
      <vt:lpstr>КАК РАЗМНОЖАЮТСЯ ЖИВОТНЫЕ?</vt:lpstr>
      <vt:lpstr>Слайд 15</vt:lpstr>
      <vt:lpstr>Слайд 16</vt:lpstr>
      <vt:lpstr>Слайд 17</vt:lpstr>
      <vt:lpstr>Сколько родителей у этих животных?</vt:lpstr>
      <vt:lpstr>РАЗМНОЖЕНИЕ ЖИВОТНЫХ</vt:lpstr>
      <vt:lpstr>ПОЛОВОЕ РАЗМНОЖЕНИЕ</vt:lpstr>
      <vt:lpstr>ПОЛОВОЕ РАЗМНОЖЕНИЕ</vt:lpstr>
      <vt:lpstr>ФОРМЫ ПОЛОВОГО РАЗМНОЖЕНИЯ ГЕРМАФРОДИТИЗМ</vt:lpstr>
      <vt:lpstr>Слайд 23</vt:lpstr>
      <vt:lpstr>БЕСПОЛОЕ РАЗМНОЖЕНИЕ</vt:lpstr>
      <vt:lpstr>ФОРМЫ БЕСПОЛОГО РАЗМНОЖЕНИЯ</vt:lpstr>
      <vt:lpstr>ФОРМЫ БЕСПОЛОГО РАЗМНОЖЕНИЯ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</cp:lastModifiedBy>
  <cp:revision>39</cp:revision>
  <dcterms:modified xsi:type="dcterms:W3CDTF">2012-01-29T10:57:13Z</dcterms:modified>
</cp:coreProperties>
</file>