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6" r:id="rId10"/>
    <p:sldId id="267" r:id="rId11"/>
    <p:sldId id="268" r:id="rId12"/>
    <p:sldId id="25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1C1B"/>
    <a:srgbClr val="31E135"/>
    <a:srgbClr val="2E9286"/>
    <a:srgbClr val="21639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M-Summer Day Element-2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10250"/>
            <a:ext cx="109061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M-Summer Day Element-2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3388" y="5810250"/>
            <a:ext cx="1090612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M-Summer Day Element-2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5810250"/>
            <a:ext cx="109061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M-Summer Day Element-2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5810250"/>
            <a:ext cx="1090612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M-Summer Day Element-2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5810250"/>
            <a:ext cx="109061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M-Summer Day Element-2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5810250"/>
            <a:ext cx="109061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FM-Summer Day Element-2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5810250"/>
            <a:ext cx="1090612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FM-Summer Day Element-2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9061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FM-Summer Day Element-2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0"/>
            <a:ext cx="109061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FM-Summer Day Element-2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0"/>
            <a:ext cx="109061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FM-Summer Day Element-2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0"/>
            <a:ext cx="109061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FM-Summer Day Element-2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0"/>
            <a:ext cx="109061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FM-Summer Day Element-2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0"/>
            <a:ext cx="109061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FM-Summer Day Element-2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3388" y="0"/>
            <a:ext cx="1090612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FM-Summer Day Element-2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88"/>
            <a:ext cx="109061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FM-Summer Day Element-2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28938"/>
            <a:ext cx="109061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FM-Summer Day Element-2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29125"/>
            <a:ext cx="109061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FM-Summer Day Element-2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3388" y="1428750"/>
            <a:ext cx="1090612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FM-Summer Day Element-2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3388" y="2928938"/>
            <a:ext cx="1090612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FM-Summer Day Element-2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3388" y="4429125"/>
            <a:ext cx="1090612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M-Summer Day Element-2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572125"/>
            <a:ext cx="109061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M-Summer Day Element-2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0550" y="5929313"/>
            <a:ext cx="793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M-Summer Day Element-2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13" y="4714875"/>
            <a:ext cx="7334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12"/>
          <p:cNvGrpSpPr>
            <a:grpSpLocks/>
          </p:cNvGrpSpPr>
          <p:nvPr/>
        </p:nvGrpSpPr>
        <p:grpSpPr bwMode="auto">
          <a:xfrm rot="10800000">
            <a:off x="142875" y="0"/>
            <a:ext cx="2008188" cy="1976438"/>
            <a:chOff x="940290" y="1285860"/>
            <a:chExt cx="2008284" cy="1977208"/>
          </a:xfrm>
        </p:grpSpPr>
        <p:pic>
          <p:nvPicPr>
            <p:cNvPr id="8" name="Рисунок 7" descr="FM-Summer Day Element-23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57356" y="2143116"/>
              <a:ext cx="1091186" cy="1048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8" descr="FM-Summer Day Element-23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40290" y="2500306"/>
              <a:ext cx="793805" cy="762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9" descr="FM-Summer Day Element-23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14546" y="1285860"/>
              <a:ext cx="734028" cy="705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 descr="FM-Summer Day Element-2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5965825"/>
            <a:ext cx="9286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 descr="FM-Summer Day Element-2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6072188"/>
            <a:ext cx="642938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5" descr="FM-Summer Day Element-2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6072188"/>
            <a:ext cx="642938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FM-Summer Day Element-2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3388" y="5810250"/>
            <a:ext cx="1090612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4" descr="FM-Summer Day Element-2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3388" y="0"/>
            <a:ext cx="1090612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5" descr="FM-Summer Day Element-2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3388" y="1500188"/>
            <a:ext cx="1090612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FM-Summer Day Element-2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3388" y="2928938"/>
            <a:ext cx="1090612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 descr="FM-Summer Day Element-2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3388" y="4429125"/>
            <a:ext cx="1090612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1517"/>
          </a:xfrm>
        </p:spPr>
        <p:txBody>
          <a:bodyPr/>
          <a:lstStyle/>
          <a:p>
            <a:r>
              <a:rPr lang="ru-RU" b="1" dirty="0" smtClean="0">
                <a:ln w="28575">
                  <a:solidFill>
                    <a:srgbClr val="061C1B"/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Нужны ли минеральные соли животным и человеку?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5072074"/>
            <a:ext cx="6400800" cy="757246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учитель биологии МБОУ ООШ п.Тельмана Стефутина Ирина Викторовна</a:t>
            </a:r>
            <a:endParaRPr lang="ru-RU" sz="2000" i="1" dirty="0">
              <a:ln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85918" y="285728"/>
            <a:ext cx="5715040" cy="92869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nstantia" pitchFamily="18" charset="0"/>
                <a:cs typeface="Times New Roman" pitchFamily="18" charset="0"/>
              </a:rPr>
              <a:t>Поступление минеральных солей в организм человека</a:t>
            </a:r>
            <a:endParaRPr lang="ru-RU" dirty="0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1500174"/>
            <a:ext cx="2857520" cy="7143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Соли, необходимые организму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00760" y="1500174"/>
            <a:ext cx="2857520" cy="7143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Соли, вредные для организма</a:t>
            </a:r>
            <a:endParaRPr lang="ru-RU" sz="2000" dirty="0">
              <a:latin typeface="Constantia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857224" y="785794"/>
            <a:ext cx="928694" cy="7143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7500958" y="785794"/>
            <a:ext cx="785818" cy="7143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42852"/>
            <a:ext cx="1428728" cy="140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29058" y="1285860"/>
            <a:ext cx="1158872" cy="122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b="12279"/>
          <a:stretch>
            <a:fillRect/>
          </a:stretch>
        </p:blipFill>
        <p:spPr bwMode="auto">
          <a:xfrm>
            <a:off x="3286116" y="2285992"/>
            <a:ext cx="230981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785786" y="2428868"/>
            <a:ext cx="1571636" cy="4286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кальция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5786" y="2928934"/>
            <a:ext cx="1571636" cy="4286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магния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85786" y="3429000"/>
            <a:ext cx="1571636" cy="4286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натрия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85786" y="3929066"/>
            <a:ext cx="1571636" cy="6429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железа и др.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786578" y="2428868"/>
            <a:ext cx="1571636" cy="4286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нитраты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786578" y="3000372"/>
            <a:ext cx="1571636" cy="17859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Соли тяжелых металлов</a:t>
            </a:r>
          </a:p>
          <a:p>
            <a:pPr algn="ctr"/>
            <a:r>
              <a:rPr lang="ru-RU" sz="2000" dirty="0" smtClean="0">
                <a:latin typeface="Constantia" pitchFamily="18" charset="0"/>
              </a:rPr>
              <a:t>(свинца, ртути и др.)</a:t>
            </a:r>
            <a:endParaRPr lang="ru-RU" sz="2000" dirty="0">
              <a:latin typeface="Constantia" pitchFamily="18" charset="0"/>
            </a:endParaRPr>
          </a:p>
        </p:txBody>
      </p:sp>
      <p:cxnSp>
        <p:nvCxnSpPr>
          <p:cNvPr id="20" name="Прямая со стрелкой 19"/>
          <p:cNvCxnSpPr>
            <a:stCxn id="13" idx="3"/>
          </p:cNvCxnSpPr>
          <p:nvPr/>
        </p:nvCxnSpPr>
        <p:spPr>
          <a:xfrm>
            <a:off x="2357422" y="2643182"/>
            <a:ext cx="1428760" cy="5000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357422" y="3143248"/>
            <a:ext cx="1428760" cy="5000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357422" y="3643314"/>
            <a:ext cx="1428760" cy="5000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357422" y="4143380"/>
            <a:ext cx="1428760" cy="5000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7" idx="1"/>
          </p:cNvCxnSpPr>
          <p:nvPr/>
        </p:nvCxnSpPr>
        <p:spPr>
          <a:xfrm rot="10800000" flipV="1">
            <a:off x="5500694" y="2643182"/>
            <a:ext cx="1285884" cy="5715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 flipV="1">
            <a:off x="5500694" y="3643314"/>
            <a:ext cx="1285884" cy="5715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-1143040" y="3786190"/>
            <a:ext cx="314327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7072330" y="3786190"/>
            <a:ext cx="314327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0800000">
            <a:off x="428596" y="5357826"/>
            <a:ext cx="107157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0800000">
            <a:off x="7572396" y="5357826"/>
            <a:ext cx="107157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1500166" y="5143512"/>
            <a:ext cx="6072230" cy="4286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Источники </a:t>
            </a:r>
            <a:r>
              <a:rPr lang="ru-RU" dirty="0" smtClean="0"/>
              <a:t>– 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29256" y="514351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пища и вода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/>
          <a:lstStyle/>
          <a:p>
            <a:r>
              <a:rPr lang="ru-RU" sz="2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Жизнь живых организмов зависит от окружающей их среды, т.к. из нее поступают необходимые организму вещества;</a:t>
            </a:r>
          </a:p>
          <a:p>
            <a:r>
              <a:rPr lang="ru-RU" sz="2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Вредные вещества из окружающей среды поступают в растения и животные организмы через цепи питания, а затем в организм человека;</a:t>
            </a:r>
          </a:p>
          <a:p>
            <a:r>
              <a:rPr lang="ru-RU" sz="2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Загрязнения среды опасны для жизни растений, животных и самого </a:t>
            </a:r>
            <a:r>
              <a:rPr lang="ru-RU" sz="2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человека.</a:t>
            </a:r>
            <a:endParaRPr lang="ru-RU" sz="2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357166"/>
            <a:ext cx="75009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u="sng" dirty="0" smtClean="0">
                <a:ln w="28575" cmpd="sng">
                  <a:solidFill>
                    <a:srgbClr val="FFFF00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6000" b="1" u="sng" dirty="0">
              <a:ln w="28575" cmpd="sng">
                <a:solidFill>
                  <a:srgbClr val="FFFF00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 ЗА  ВНИМАНИЕ!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Фото008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7200" y="2348706"/>
            <a:ext cx="4038600" cy="3028950"/>
          </a:xfrm>
          <a:ln w="76200">
            <a:solidFill>
              <a:srgbClr val="00B050"/>
            </a:solidFill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2928934"/>
            <a:ext cx="4038600" cy="1614486"/>
          </a:xfrm>
          <a:ln w="76200">
            <a:solidFill>
              <a:srgbClr val="00B050"/>
            </a:solidFill>
          </a:ln>
        </p:spPr>
        <p:txBody>
          <a:bodyPr/>
          <a:lstStyle/>
          <a:p>
            <a:pPr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УДАЧНОГО ДНЯ!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071546"/>
            <a:ext cx="414340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43042" y="285728"/>
            <a:ext cx="5929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 уже 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знаешь…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5715016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…что в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живой и неживой природе встречаются одни и те же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вещества.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1" y="3914565"/>
            <a:ext cx="3143272" cy="269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14282" y="214290"/>
            <a:ext cx="2071702" cy="7143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onstantia" pitchFamily="18" charset="0"/>
              </a:rPr>
              <a:t>Вспомним!</a:t>
            </a:r>
            <a:endParaRPr lang="ru-RU" sz="2800" dirty="0"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3042" y="928670"/>
            <a:ext cx="6643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пыт, доказывающий,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что в почве есть минеральные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соли.</a:t>
            </a:r>
            <a:endParaRPr lang="ru-RU" sz="20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466556"/>
            <a:ext cx="4000528" cy="317689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57620" y="4857760"/>
            <a:ext cx="4143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После выпаривания воды на предметом стекле остался белый налет. Это были минеральные соли.</a:t>
            </a:r>
            <a:endParaRPr lang="ru-RU" sz="2400" b="1" i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857232"/>
            <a:ext cx="4071965" cy="53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500034" y="5786454"/>
            <a:ext cx="500066" cy="21431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0800000">
            <a:off x="3071802" y="5572140"/>
            <a:ext cx="571504" cy="2857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142844" y="142852"/>
            <a:ext cx="2143140" cy="5715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onstantia" pitchFamily="18" charset="0"/>
              </a:rPr>
              <a:t>Вспомним!</a:t>
            </a:r>
            <a:endParaRPr lang="ru-RU" sz="2800" dirty="0">
              <a:latin typeface="Constant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29190" y="500042"/>
            <a:ext cx="30003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i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Как минеральные соли попадают в растение?</a:t>
            </a:r>
            <a:endParaRPr lang="ru-RU" sz="3600" i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4282" y="5429264"/>
            <a:ext cx="4000528" cy="1214446"/>
          </a:xfrm>
          <a:prstGeom prst="rect">
            <a:avLst/>
          </a:prstGeom>
          <a:gradFill>
            <a:gsLst>
              <a:gs pos="0">
                <a:schemeClr val="bg2">
                  <a:lumMod val="50000"/>
                  <a:alpha val="2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286116" y="6072206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Mg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57158" y="607220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071538" y="607220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643042" y="607220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143108" y="607220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643174" y="607220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95 -0.01827 C 0.05313 -0.0266 0.07448 -0.0347 0.09237 -0.04464 C 0.11025 -0.05459 0.12969 -0.06615 0.13976 -0.07772 C 0.14983 -0.08929 0.1507 -0.10409 0.15278 -0.11473 C 0.15487 -0.12537 0.15191 -0.12769 0.15278 -0.14226 C 0.15365 -0.15683 0.15747 -0.17626 0.15764 -0.20171 C 0.15782 -0.22715 0.15955 -0.27203 0.15365 -0.29539 C 0.14775 -0.31876 0.13334 -0.3213 0.12205 -0.34143 C 0.11077 -0.36155 0.09184 -0.40435 0.08542 -0.41684 " pathEditMode="relative" ptsTypes="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59 -0.02661 C -0.0599 -0.03378 -0.08403 -0.04095 -0.09497 -0.0583 C -0.10591 -0.07565 -0.1 -0.09346 -0.10087 -0.13093 C -0.10174 -0.16841 -0.10035 -0.24174 -0.09983 -0.28268 C -0.09931 -0.32362 -0.10469 -0.35022 -0.09792 -0.37636 C -0.09115 -0.4025 -0.0658 -0.42911 -0.0592 -0.43975 " pathEditMode="relative" ptsTypes="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2" y="428604"/>
            <a:ext cx="2214578" cy="92869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Подумайте!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3929066"/>
            <a:ext cx="37862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Человек и животные получают минеральные соли с пищей и водой.</a:t>
            </a:r>
            <a:endParaRPr lang="ru-RU" sz="3200" b="1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1857364"/>
            <a:ext cx="3735827" cy="456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3108" y="1928802"/>
            <a:ext cx="2016128" cy="213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BECED"/>
              </a:clrFrom>
              <a:clrTo>
                <a:srgbClr val="EBECED">
                  <a:alpha val="0"/>
                </a:srgbClr>
              </a:clrTo>
            </a:clrChange>
          </a:blip>
          <a:srcRect l="4762" t="3494" r="4762" b="5650"/>
          <a:stretch>
            <a:fillRect/>
          </a:stretch>
        </p:blipFill>
        <p:spPr bwMode="auto">
          <a:xfrm>
            <a:off x="6858016" y="4429132"/>
            <a:ext cx="135732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71868" y="142852"/>
            <a:ext cx="45720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в организм животных или человека попадают минеральные соли?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4893"/>
            <a:ext cx="7996258" cy="5523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14480" y="1357298"/>
            <a:ext cx="121444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железо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3438" y="1571612"/>
            <a:ext cx="121444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фосфор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3372" y="3071810"/>
            <a:ext cx="121444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йод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4000504"/>
            <a:ext cx="121444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серебро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1670" y="5357826"/>
            <a:ext cx="121444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кобальт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3438" y="4929198"/>
            <a:ext cx="135732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марганец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2264" y="1500174"/>
            <a:ext cx="121444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калий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0826" y="3500438"/>
            <a:ext cx="121444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медь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15140" y="4786322"/>
            <a:ext cx="121444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цинк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286256"/>
            <a:ext cx="192882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Хлор, натрий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214290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ЭТИ ВЕЩЕСТВА ЧЕЛОВЕК ДОЛЖЕН ПОЛУЧАТЬ ПРИ НОРМАЛЬНОМ ПИТАНИИ</a:t>
            </a:r>
            <a:endParaRPr lang="ru-RU" sz="2400" b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57158" y="2214554"/>
          <a:ext cx="7400925" cy="35933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66975"/>
                <a:gridCol w="2466975"/>
                <a:gridCol w="2466975"/>
              </a:tblGrid>
              <a:tr h="89297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Возможные нарушения при недостатке мин.солей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Необходимые соли при данном нарушении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Где содержатся необходимые соли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92973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/>
                          </a:solidFill>
                        </a:rPr>
                        <a:t>Малокровие </a:t>
                      </a:r>
                      <a:endParaRPr lang="ru-RU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/>
                          </a:solidFill>
                        </a:rPr>
                        <a:t>Соли железа</a:t>
                      </a:r>
                      <a:endParaRPr lang="ru-RU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/>
                          </a:solidFill>
                        </a:rPr>
                        <a:t>Яблоки, абрикосы</a:t>
                      </a:r>
                      <a:endParaRPr lang="ru-RU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92973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/>
                          </a:solidFill>
                        </a:rPr>
                        <a:t>Разрушение зубов</a:t>
                      </a:r>
                    </a:p>
                    <a:p>
                      <a:pPr algn="ctr"/>
                      <a:r>
                        <a:rPr lang="ru-RU" i="1" dirty="0" smtClean="0">
                          <a:solidFill>
                            <a:schemeClr val="tx1"/>
                          </a:solidFill>
                        </a:rPr>
                        <a:t>Плохой рост костей</a:t>
                      </a:r>
                      <a:endParaRPr lang="ru-RU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/>
                          </a:solidFill>
                        </a:rPr>
                        <a:t>Соли кальция</a:t>
                      </a:r>
                      <a:endParaRPr lang="ru-RU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tx1"/>
                          </a:solidFill>
                        </a:rPr>
                        <a:t>Молоко, рыба, овощи</a:t>
                      </a:r>
                      <a:endParaRPr lang="ru-RU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92973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/>
                          </a:solidFill>
                        </a:rPr>
                        <a:t>Плохая работа кишечника</a:t>
                      </a:r>
                      <a:endParaRPr lang="ru-RU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/>
                          </a:solidFill>
                        </a:rPr>
                        <a:t>Соли магния</a:t>
                      </a:r>
                      <a:endParaRPr lang="ru-RU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/>
                          </a:solidFill>
                        </a:rPr>
                        <a:t>Горох, курага</a:t>
                      </a:r>
                      <a:endParaRPr lang="ru-RU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86050" y="214290"/>
            <a:ext cx="578647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ЗНАЧЕНИЕ МИНЕРАЛЬНЫХ СОЛЕЙ ДЛЯ ЧЕЛОВЕКА</a:t>
            </a:r>
            <a:endParaRPr lang="ru-RU" sz="28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000216"/>
            <a:ext cx="6215106" cy="421486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Нитраты – они накапливаются в растениях, если в почву вносят слишком много удобрений.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Нитраты накапливаются у свеклы в верхней части корнеплода, у моркови – в центральной части, у капусты – в кочерыжке.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почву могут попадать отходы различной промышленности, и также накапливаться в растениях.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714488"/>
            <a:ext cx="2500298" cy="3765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857984" y="478632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Нитрат-тестер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44" y="214290"/>
            <a:ext cx="2214578" cy="92869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Запомним!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1736" y="285728"/>
            <a:ext cx="528641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все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вещества, поступающие в наш организм вместе с пищей, полезны для здоровья!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000"/>
          <a:stretch>
            <a:fillRect/>
          </a:stretch>
        </p:blipFill>
        <p:spPr bwMode="auto">
          <a:xfrm>
            <a:off x="7715272" y="0"/>
            <a:ext cx="142872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28794" y="428604"/>
            <a:ext cx="5500726" cy="8572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nstantia" pitchFamily="18" charset="0"/>
              </a:rPr>
              <a:t>Источники минеральных солей для живых организмов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0034" y="1643050"/>
            <a:ext cx="2928958" cy="7143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Для растений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5008" y="1643050"/>
            <a:ext cx="2928958" cy="7143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Для животных и человека</a:t>
            </a:r>
            <a:endParaRPr lang="ru-RU" sz="2000" dirty="0">
              <a:latin typeface="Constantia" pitchFamily="18" charset="0"/>
            </a:endParaRPr>
          </a:p>
        </p:txBody>
      </p:sp>
      <p:cxnSp>
        <p:nvCxnSpPr>
          <p:cNvPr id="6" name="Прямая со стрелкой 5"/>
          <p:cNvCxnSpPr>
            <a:stCxn id="2" idx="1"/>
          </p:cNvCxnSpPr>
          <p:nvPr/>
        </p:nvCxnSpPr>
        <p:spPr>
          <a:xfrm rot="10800000" flipV="1">
            <a:off x="1357290" y="857232"/>
            <a:ext cx="571504" cy="78581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7322363" y="964389"/>
            <a:ext cx="785818" cy="5715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48371"/>
            <a:ext cx="2143140" cy="21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14282" y="3000372"/>
            <a:ext cx="1857388" cy="7858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nstantia" pitchFamily="18" charset="0"/>
              </a:rPr>
              <a:t>Почва 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00298" y="3000372"/>
            <a:ext cx="1857388" cy="7858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nstantia" pitchFamily="18" charset="0"/>
              </a:rPr>
              <a:t>Насекомые 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43438" y="3000372"/>
            <a:ext cx="1857388" cy="7858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nstantia" pitchFamily="18" charset="0"/>
              </a:rPr>
              <a:t>Пища 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000892" y="3000372"/>
            <a:ext cx="1857388" cy="7858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nstantia" pitchFamily="18" charset="0"/>
              </a:rPr>
              <a:t>Вода </a:t>
            </a:r>
            <a:endParaRPr lang="ru-RU" dirty="0">
              <a:latin typeface="Constantia" pitchFamily="18" charset="0"/>
            </a:endParaRPr>
          </a:p>
        </p:txBody>
      </p:sp>
      <p:cxnSp>
        <p:nvCxnSpPr>
          <p:cNvPr id="15" name="Прямая со стрелкой 14"/>
          <p:cNvCxnSpPr>
            <a:endCxn id="11" idx="0"/>
          </p:cNvCxnSpPr>
          <p:nvPr/>
        </p:nvCxnSpPr>
        <p:spPr>
          <a:xfrm rot="5400000">
            <a:off x="892943" y="2607463"/>
            <a:ext cx="642942" cy="14287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12" idx="0"/>
          </p:cNvCxnSpPr>
          <p:nvPr/>
        </p:nvCxnSpPr>
        <p:spPr>
          <a:xfrm>
            <a:off x="2643174" y="2357430"/>
            <a:ext cx="785818" cy="64294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7822429" y="2464587"/>
            <a:ext cx="642942" cy="42862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 flipV="1">
            <a:off x="5572132" y="2357430"/>
            <a:ext cx="928694" cy="64294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86182" y="1500174"/>
            <a:ext cx="1373186" cy="145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3500430" y="5643578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ЗАПОЛНИМ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СХЕМУ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Незабудк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Незабудки</Template>
  <TotalTime>79</TotalTime>
  <Words>352</Words>
  <Application>Microsoft Office PowerPoint</Application>
  <PresentationFormat>Экран (4:3)</PresentationFormat>
  <Paragraphs>75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Незабудки</vt:lpstr>
      <vt:lpstr>Нужны ли минеральные соли животным и человеку?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пк</cp:lastModifiedBy>
  <cp:revision>26</cp:revision>
  <dcterms:created xsi:type="dcterms:W3CDTF">2010-08-21T04:28:20Z</dcterms:created>
  <dcterms:modified xsi:type="dcterms:W3CDTF">2012-02-09T17:16:07Z</dcterms:modified>
</cp:coreProperties>
</file>