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1" r:id="rId3"/>
    <p:sldId id="275" r:id="rId4"/>
    <p:sldId id="272" r:id="rId5"/>
    <p:sldId id="273" r:id="rId6"/>
    <p:sldId id="274" r:id="rId7"/>
    <p:sldId id="266" r:id="rId8"/>
    <p:sldId id="267" r:id="rId9"/>
    <p:sldId id="269" r:id="rId10"/>
    <p:sldId id="276" r:id="rId11"/>
    <p:sldId id="277"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F9BDB9-583D-4DB6-9BAC-7C6497B08213}" type="datetimeFigureOut">
              <a:rPr lang="ru-RU" smtClean="0"/>
              <a:pPr/>
              <a:t>27.01.2014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239A7-160E-4EFB-B830-93917FFCF104}" type="slidenum">
              <a:rPr lang="ru-RU" smtClean="0"/>
              <a:pPr/>
              <a:t>‹#›</a:t>
            </a:fld>
            <a:endParaRPr lang="ru-RU"/>
          </a:p>
        </p:txBody>
      </p:sp>
    </p:spTree>
    <p:extLst>
      <p:ext uri="{BB962C8B-B14F-4D97-AF65-F5344CB8AC3E}">
        <p14:creationId xmlns:p14="http://schemas.microsoft.com/office/powerpoint/2010/main" val="111568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Пасть синего кита – целая комната площадью 24 квадратных метра. В этой пасти находится 3-тонный язык, им синий кит проталкивает пищу сквозь фильтр огромных свисающих с неба пластин – китовый ус. Сквозь них проходят тонны воды, которую синий кит заглатывает в процессе приема пищи. А на китовом усе остаются миллионы мелких рачков – ими и насыщаются эти огромные хищники. В общем, для полноценного питания синему киту нужно где-то две тонны криля в сутки.</a:t>
            </a:r>
          </a:p>
          <a:p>
            <a:r>
              <a:rPr lang="ru-RU" sz="1200" b="0" i="0" kern="1200" dirty="0" smtClean="0">
                <a:solidFill>
                  <a:schemeClr val="tx1"/>
                </a:solidFill>
                <a:latin typeface="+mn-lt"/>
                <a:ea typeface="+mn-ea"/>
                <a:cs typeface="+mn-cs"/>
              </a:rPr>
              <a:t>Зубов у гренландского кита нет и весь рот заполнен роговыми пластинками, свисающими с нёба. Длина и ширина пластинок разная: в начале пасти и в конце они короче и уже, а в середине длиннее и шире. Края у них растрепанные и свисают, как бахрома.</a:t>
            </a:r>
          </a:p>
          <a:p>
            <a:r>
              <a:rPr lang="ru-RU" sz="1200" b="0" i="0" kern="1200" dirty="0" smtClean="0">
                <a:solidFill>
                  <a:schemeClr val="tx1"/>
                </a:solidFill>
                <a:latin typeface="+mn-lt"/>
                <a:ea typeface="+mn-ea"/>
                <a:cs typeface="+mn-cs"/>
              </a:rPr>
              <a:t>Всего таких пластинок во рту у кита бывает от 250 до 400 штук.  Когда кит закрывает пасть, пластинки плотно смыкаются, образуя сито, через которое свободно проходит вода, но не может проскочить даже такое малюсенькое животное, как блоха.</a:t>
            </a:r>
          </a:p>
          <a:p>
            <a:r>
              <a:rPr lang="ru-RU" sz="1200" b="0" i="0" kern="1200" dirty="0" smtClean="0">
                <a:solidFill>
                  <a:schemeClr val="tx1"/>
                </a:solidFill>
                <a:latin typeface="+mn-lt"/>
                <a:ea typeface="+mn-ea"/>
                <a:cs typeface="+mn-cs"/>
              </a:rPr>
              <a:t>Без такого сита киту пришлось бы голодать. Ведь основная пища гренландского и других усатых китов — планктон — мельчайшие животные и растительные организмы, обитающие в толще воды. А их по штуке ловить не будешь, нужен цедильный аппарат.</a:t>
            </a:r>
          </a:p>
          <a:p>
            <a:endParaRPr lang="ru-RU" dirty="0"/>
          </a:p>
        </p:txBody>
      </p:sp>
      <p:sp>
        <p:nvSpPr>
          <p:cNvPr id="4" name="Номер слайда 3"/>
          <p:cNvSpPr>
            <a:spLocks noGrp="1"/>
          </p:cNvSpPr>
          <p:nvPr>
            <p:ph type="sldNum" sz="quarter" idx="10"/>
          </p:nvPr>
        </p:nvSpPr>
        <p:spPr/>
        <p:txBody>
          <a:bodyPr/>
          <a:lstStyle/>
          <a:p>
            <a:fld id="{232239A7-160E-4EFB-B830-93917FFCF104}"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rotWithShape="0">
          <a:gsLst>
            <a:gs pos="0">
              <a:schemeClr val="bg1"/>
            </a:gs>
            <a:gs pos="100000">
              <a:srgbClr val="006600"/>
            </a:gs>
          </a:gsLst>
          <a:lin ang="5400000" scaled="1"/>
        </a:gradFill>
        <a:effectLst/>
      </p:bgPr>
    </p:bg>
    <p:spTree>
      <p:nvGrpSpPr>
        <p:cNvPr id="1" name=""/>
        <p:cNvGrpSpPr/>
        <p:nvPr/>
      </p:nvGrpSpPr>
      <p:grpSpPr>
        <a:xfrm>
          <a:off x="0" y="0"/>
          <a:ext cx="0" cy="0"/>
          <a:chOff x="0" y="0"/>
          <a:chExt cx="0" cy="0"/>
        </a:xfrm>
      </p:grpSpPr>
      <p:sp>
        <p:nvSpPr>
          <p:cNvPr id="5131" name="Oval 11" descr="j0438036"/>
          <p:cNvSpPr>
            <a:spLocks noChangeArrowheads="1"/>
          </p:cNvSpPr>
          <p:nvPr/>
        </p:nvSpPr>
        <p:spPr bwMode="auto">
          <a:xfrm>
            <a:off x="130175" y="990600"/>
            <a:ext cx="1371600" cy="1295400"/>
          </a:xfrm>
          <a:prstGeom prst="ellipse">
            <a:avLst/>
          </a:prstGeom>
          <a:blipFill dpi="0" rotWithShape="1">
            <a:blip r:embed="rId2" cstate="email"/>
            <a:srcRect/>
            <a:stretch>
              <a:fillRect/>
            </a:stretch>
          </a:blipFill>
          <a:ln w="12700">
            <a:round/>
            <a:headEnd/>
            <a:tailEnd/>
          </a:ln>
          <a:effectLst/>
          <a:scene3d>
            <a:camera prst="legacyObliqueTopRight"/>
            <a:lightRig rig="legacyFlat3" dir="t"/>
          </a:scene3d>
          <a:sp3d extrusionH="74600" prstMaterial="legacyMatte">
            <a:bevelT w="13500" h="13500" prst="angle"/>
            <a:bevelB w="13500" h="13500" prst="angle"/>
            <a:extrusionClr>
              <a:srgbClr val="B2B2B2"/>
            </a:extrusionClr>
          </a:sp3d>
        </p:spPr>
        <p:txBody>
          <a:bodyPr wrap="none" anchor="ctr">
            <a:flatTx/>
          </a:bodyPr>
          <a:lstStyle/>
          <a:p>
            <a:endParaRPr lang="ru-RU"/>
          </a:p>
        </p:txBody>
      </p:sp>
      <p:sp>
        <p:nvSpPr>
          <p:cNvPr id="5132" name="Oval 12"/>
          <p:cNvSpPr>
            <a:spLocks noChangeArrowheads="1"/>
          </p:cNvSpPr>
          <p:nvPr/>
        </p:nvSpPr>
        <p:spPr bwMode="auto">
          <a:xfrm>
            <a:off x="1611313" y="990600"/>
            <a:ext cx="1371600" cy="1295400"/>
          </a:xfrm>
          <a:prstGeom prst="ellipse">
            <a:avLst/>
          </a:prstGeom>
          <a:blipFill dpi="0" rotWithShape="1">
            <a:blip r:embed="rId3" cstate="email"/>
            <a:srcRect/>
            <a:stretch>
              <a:fillRect/>
            </a:stretch>
          </a:blipFill>
          <a:ln w="12700">
            <a:round/>
            <a:headEnd/>
            <a:tailEnd/>
          </a:ln>
          <a:effectLst/>
          <a:scene3d>
            <a:camera prst="legacyObliqueTopRight"/>
            <a:lightRig rig="legacyFlat3" dir="t"/>
          </a:scene3d>
          <a:sp3d extrusionH="74600" prstMaterial="legacyMatte">
            <a:bevelT w="13500" h="13500" prst="angle"/>
            <a:bevelB w="13500" h="13500" prst="angle"/>
            <a:extrusionClr>
              <a:srgbClr val="B2B2B2"/>
            </a:extrusionClr>
          </a:sp3d>
        </p:spPr>
        <p:txBody>
          <a:bodyPr wrap="none" anchor="ctr">
            <a:flatTx/>
          </a:bodyPr>
          <a:lstStyle/>
          <a:p>
            <a:endParaRPr lang="ru-RU"/>
          </a:p>
        </p:txBody>
      </p:sp>
      <p:sp>
        <p:nvSpPr>
          <p:cNvPr id="5133" name="Oval 13" descr="j0438034"/>
          <p:cNvSpPr>
            <a:spLocks noChangeArrowheads="1"/>
          </p:cNvSpPr>
          <p:nvPr/>
        </p:nvSpPr>
        <p:spPr bwMode="auto">
          <a:xfrm>
            <a:off x="3092450" y="990600"/>
            <a:ext cx="1371600" cy="1295400"/>
          </a:xfrm>
          <a:prstGeom prst="ellipse">
            <a:avLst/>
          </a:prstGeom>
          <a:blipFill dpi="0" rotWithShape="1">
            <a:blip r:embed="rId4" cstate="email"/>
            <a:srcRect/>
            <a:stretch>
              <a:fillRect/>
            </a:stretch>
          </a:blipFill>
          <a:ln w="12700">
            <a:round/>
            <a:headEnd/>
            <a:tailEnd/>
          </a:ln>
          <a:effectLst/>
          <a:scene3d>
            <a:camera prst="legacyObliqueTopRight"/>
            <a:lightRig rig="legacyFlat3" dir="t"/>
          </a:scene3d>
          <a:sp3d extrusionH="74600" prstMaterial="legacyMatte">
            <a:bevelT w="13500" h="13500" prst="angle"/>
            <a:bevelB w="13500" h="13500" prst="angle"/>
            <a:extrusionClr>
              <a:srgbClr val="B2B2B2"/>
            </a:extrusionClr>
          </a:sp3d>
        </p:spPr>
        <p:txBody>
          <a:bodyPr wrap="none" anchor="ctr">
            <a:flatTx/>
          </a:bodyPr>
          <a:lstStyle/>
          <a:p>
            <a:endParaRPr lang="ru-RU"/>
          </a:p>
        </p:txBody>
      </p:sp>
      <p:sp>
        <p:nvSpPr>
          <p:cNvPr id="5134" name="Oval 14" descr="j0438032"/>
          <p:cNvSpPr>
            <a:spLocks noChangeArrowheads="1"/>
          </p:cNvSpPr>
          <p:nvPr/>
        </p:nvSpPr>
        <p:spPr bwMode="auto">
          <a:xfrm>
            <a:off x="4586288" y="989013"/>
            <a:ext cx="1371600" cy="1295400"/>
          </a:xfrm>
          <a:prstGeom prst="ellipse">
            <a:avLst/>
          </a:prstGeom>
          <a:blipFill dpi="0" rotWithShape="1">
            <a:blip r:embed="rId5" cstate="email"/>
            <a:srcRect/>
            <a:stretch>
              <a:fillRect/>
            </a:stretch>
          </a:blipFill>
          <a:ln w="12700">
            <a:round/>
            <a:headEnd/>
            <a:tailEnd/>
          </a:ln>
          <a:effectLst/>
          <a:scene3d>
            <a:camera prst="legacyObliqueTopRight"/>
            <a:lightRig rig="legacyFlat3" dir="t"/>
          </a:scene3d>
          <a:sp3d extrusionH="74600" prstMaterial="legacyMatte">
            <a:bevelT w="13500" h="13500" prst="angle"/>
            <a:bevelB w="13500" h="13500" prst="angle"/>
            <a:extrusionClr>
              <a:srgbClr val="B2B2B2"/>
            </a:extrusionClr>
          </a:sp3d>
        </p:spPr>
        <p:txBody>
          <a:bodyPr wrap="none" anchor="ctr">
            <a:flatTx/>
          </a:bodyPr>
          <a:lstStyle/>
          <a:p>
            <a:endParaRPr lang="ru-RU"/>
          </a:p>
        </p:txBody>
      </p:sp>
      <p:sp>
        <p:nvSpPr>
          <p:cNvPr id="5135" name="Oval 15" descr="j0438020"/>
          <p:cNvSpPr>
            <a:spLocks noChangeArrowheads="1"/>
          </p:cNvSpPr>
          <p:nvPr/>
        </p:nvSpPr>
        <p:spPr bwMode="auto">
          <a:xfrm>
            <a:off x="6083300" y="979488"/>
            <a:ext cx="1371600" cy="1295400"/>
          </a:xfrm>
          <a:prstGeom prst="ellipse">
            <a:avLst/>
          </a:prstGeom>
          <a:blipFill dpi="0" rotWithShape="1">
            <a:blip r:embed="rId6" cstate="email"/>
            <a:srcRect/>
            <a:stretch>
              <a:fillRect/>
            </a:stretch>
          </a:blipFill>
          <a:ln w="12700">
            <a:round/>
            <a:headEnd/>
            <a:tailEnd/>
          </a:ln>
          <a:effectLst/>
          <a:scene3d>
            <a:camera prst="legacyObliqueTopRight"/>
            <a:lightRig rig="legacyFlat3" dir="t"/>
          </a:scene3d>
          <a:sp3d extrusionH="74600" prstMaterial="legacyMatte">
            <a:bevelT w="13500" h="13500" prst="angle"/>
            <a:bevelB w="13500" h="13500" prst="angle"/>
            <a:extrusionClr>
              <a:srgbClr val="B2B2B2"/>
            </a:extrusionClr>
          </a:sp3d>
        </p:spPr>
        <p:txBody>
          <a:bodyPr wrap="none" anchor="ctr">
            <a:flatTx/>
          </a:bodyPr>
          <a:lstStyle/>
          <a:p>
            <a:endParaRPr lang="ru-RU"/>
          </a:p>
        </p:txBody>
      </p:sp>
      <p:sp>
        <p:nvSpPr>
          <p:cNvPr id="5136" name="Oval 16" descr="j0438018"/>
          <p:cNvSpPr>
            <a:spLocks noChangeArrowheads="1"/>
          </p:cNvSpPr>
          <p:nvPr/>
        </p:nvSpPr>
        <p:spPr bwMode="auto">
          <a:xfrm>
            <a:off x="7588250" y="992188"/>
            <a:ext cx="1371600" cy="1295400"/>
          </a:xfrm>
          <a:prstGeom prst="ellipse">
            <a:avLst/>
          </a:prstGeom>
          <a:blipFill dpi="0" rotWithShape="1">
            <a:blip r:embed="rId7" cstate="email"/>
            <a:srcRect/>
            <a:stretch>
              <a:fillRect/>
            </a:stretch>
          </a:blipFill>
          <a:ln w="12700">
            <a:round/>
            <a:headEnd/>
            <a:tailEnd/>
          </a:ln>
          <a:effectLst/>
          <a:scene3d>
            <a:camera prst="legacyObliqueTopRight"/>
            <a:lightRig rig="legacyFlat3" dir="t"/>
          </a:scene3d>
          <a:sp3d extrusionH="74600" prstMaterial="legacyMatte">
            <a:bevelT w="13500" h="13500" prst="angle"/>
            <a:bevelB w="13500" h="13500" prst="angle"/>
            <a:extrusionClr>
              <a:srgbClr val="B2B2B2"/>
            </a:extrusionClr>
          </a:sp3d>
        </p:spPr>
        <p:txBody>
          <a:bodyPr wrap="none" anchor="ctr">
            <a:flatTx/>
          </a:bodyPr>
          <a:lstStyle/>
          <a:p>
            <a:endParaRPr lang="ru-RU"/>
          </a:p>
        </p:txBody>
      </p:sp>
      <p:pic>
        <p:nvPicPr>
          <p:cNvPr id="5138" name="Picture 18" descr="B_Fly02"/>
          <p:cNvPicPr>
            <a:picLocks noChangeAspect="1" noChangeArrowheads="1" noCrop="1"/>
          </p:cNvPicPr>
          <p:nvPr/>
        </p:nvPicPr>
        <p:blipFill>
          <a:blip r:embed="rId8" cstate="email"/>
          <a:srcRect/>
          <a:stretch>
            <a:fillRect/>
          </a:stretch>
        </p:blipFill>
        <p:spPr bwMode="auto">
          <a:xfrm>
            <a:off x="7467600" y="5181600"/>
            <a:ext cx="1524000" cy="1524000"/>
          </a:xfrm>
          <a:prstGeom prst="rect">
            <a:avLst/>
          </a:prstGeom>
          <a:noFill/>
        </p:spPr>
      </p:pic>
      <p:sp>
        <p:nvSpPr>
          <p:cNvPr id="5139" name="Rectangle 19"/>
          <p:cNvSpPr>
            <a:spLocks noGrp="1" noChangeArrowheads="1"/>
          </p:cNvSpPr>
          <p:nvPr>
            <p:ph type="ctrTitle" sz="quarter"/>
          </p:nvPr>
        </p:nvSpPr>
        <p:spPr>
          <a:xfrm>
            <a:off x="685800" y="2130425"/>
            <a:ext cx="7772400" cy="1470025"/>
          </a:xfrm>
        </p:spPr>
        <p:txBody>
          <a:bodyPr/>
          <a:lstStyle>
            <a:lvl1pPr>
              <a:defRPr/>
            </a:lvl1pPr>
          </a:lstStyle>
          <a:p>
            <a:r>
              <a:rPr lang="ru-RU" smtClean="0"/>
              <a:t>Образец заголовка</a:t>
            </a:r>
            <a:endParaRPr lang="ru-RU"/>
          </a:p>
        </p:txBody>
      </p:sp>
      <p:sp>
        <p:nvSpPr>
          <p:cNvPr id="5140" name="Rectangle 2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141" name="Rectangle 21"/>
          <p:cNvSpPr>
            <a:spLocks noGrp="1" noChangeArrowheads="1"/>
          </p:cNvSpPr>
          <p:nvPr>
            <p:ph type="dt" sz="quarter" idx="2"/>
          </p:nvPr>
        </p:nvSpPr>
        <p:spPr/>
        <p:txBody>
          <a:bodyPr/>
          <a:lstStyle>
            <a:lvl1pPr>
              <a:defRPr/>
            </a:lvl1pPr>
          </a:lstStyle>
          <a:p>
            <a:fld id="{79393640-8421-4123-955F-3C009186D7D6}" type="datetimeFigureOut">
              <a:rPr lang="ru-RU" smtClean="0"/>
              <a:pPr/>
              <a:t>27.01.2014</a:t>
            </a:fld>
            <a:endParaRPr lang="ru-RU"/>
          </a:p>
        </p:txBody>
      </p:sp>
      <p:sp>
        <p:nvSpPr>
          <p:cNvPr id="5142" name="Rectangle 22"/>
          <p:cNvSpPr>
            <a:spLocks noGrp="1" noChangeArrowheads="1"/>
          </p:cNvSpPr>
          <p:nvPr>
            <p:ph type="ftr" sz="quarter" idx="3"/>
          </p:nvPr>
        </p:nvSpPr>
        <p:spPr/>
        <p:txBody>
          <a:bodyPr/>
          <a:lstStyle>
            <a:lvl1pPr>
              <a:defRPr/>
            </a:lvl1pPr>
          </a:lstStyle>
          <a:p>
            <a:endParaRPr lang="ru-RU"/>
          </a:p>
        </p:txBody>
      </p:sp>
      <p:sp>
        <p:nvSpPr>
          <p:cNvPr id="5143" name="Rectangle 23"/>
          <p:cNvSpPr>
            <a:spLocks noGrp="1" noChangeArrowheads="1"/>
          </p:cNvSpPr>
          <p:nvPr>
            <p:ph type="sldNum" sz="quarter" idx="4"/>
          </p:nvPr>
        </p:nvSpPr>
        <p:spPr/>
        <p:txBody>
          <a:bodyPr/>
          <a:lstStyle>
            <a:lvl1pPr>
              <a:defRPr/>
            </a:lvl1pPr>
          </a:lstStyle>
          <a:p>
            <a:fld id="{068FB00F-E044-48C1-A338-E6DDD87AE13E}" type="slidenum">
              <a:rPr lang="ru-RU" smtClean="0"/>
              <a:pPr/>
              <a:t>‹#›</a:t>
            </a:fld>
            <a:endParaRPr lang="ru-RU"/>
          </a:p>
        </p:txBody>
      </p:sp>
      <p:sp>
        <p:nvSpPr>
          <p:cNvPr id="5144" name="Rectangle 24"/>
          <p:cNvSpPr>
            <a:spLocks noChangeArrowheads="1"/>
          </p:cNvSpPr>
          <p:nvPr/>
        </p:nvSpPr>
        <p:spPr bwMode="auto">
          <a:xfrm>
            <a:off x="0" y="0"/>
            <a:ext cx="9144000" cy="914400"/>
          </a:xfrm>
          <a:prstGeom prst="rect">
            <a:avLst/>
          </a:prstGeom>
          <a:gradFill rotWithShape="1">
            <a:gsLst>
              <a:gs pos="0">
                <a:srgbClr val="006600"/>
              </a:gs>
              <a:gs pos="100000">
                <a:schemeClr val="bg1"/>
              </a:gs>
            </a:gsLst>
            <a:lin ang="5400000" scaled="1"/>
          </a:gradFill>
          <a:ln w="9525">
            <a:noFill/>
            <a:miter lim="800000"/>
            <a:headEnd/>
            <a:tailEnd/>
          </a:ln>
          <a:effectLst/>
        </p:spPr>
        <p:txBody>
          <a:bodyPr wrap="none" anchor="ct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9393640-8421-4123-955F-3C009186D7D6}" type="datetimeFigureOut">
              <a:rPr lang="ru-RU" smtClean="0"/>
              <a:pPr/>
              <a:t>27.01.2014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68FB00F-E044-48C1-A338-E6DDD87AE13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914400"/>
          </a:xfrm>
          <a:prstGeom prst="rect">
            <a:avLst/>
          </a:prstGeom>
          <a:gradFill rotWithShape="1">
            <a:gsLst>
              <a:gs pos="0">
                <a:srgbClr val="006600"/>
              </a:gs>
              <a:gs pos="100000">
                <a:schemeClr val="bg1"/>
              </a:gs>
            </a:gsLst>
            <a:lin ang="5400000" scaled="1"/>
          </a:gradFill>
          <a:ln w="9525">
            <a:noFill/>
            <a:miter lim="800000"/>
            <a:headEnd/>
            <a:tailEnd/>
          </a:ln>
          <a:effectLst/>
        </p:spPr>
        <p:txBody>
          <a:bodyPr wrap="none" anchor="ctr"/>
          <a:lstStyle/>
          <a:p>
            <a:endParaRPr lang="ru-RU"/>
          </a:p>
        </p:txBody>
      </p:sp>
      <p:sp>
        <p:nvSpPr>
          <p:cNvPr id="1031" name="Rectangle 7"/>
          <p:cNvSpPr>
            <a:spLocks noChangeArrowheads="1"/>
          </p:cNvSpPr>
          <p:nvPr/>
        </p:nvSpPr>
        <p:spPr bwMode="auto">
          <a:xfrm>
            <a:off x="0" y="5943600"/>
            <a:ext cx="9144000" cy="914400"/>
          </a:xfrm>
          <a:prstGeom prst="rect">
            <a:avLst/>
          </a:prstGeom>
          <a:gradFill rotWithShape="1">
            <a:gsLst>
              <a:gs pos="0">
                <a:schemeClr val="bg1"/>
              </a:gs>
              <a:gs pos="100000">
                <a:srgbClr val="006600"/>
              </a:gs>
            </a:gsLst>
            <a:lin ang="5400000" scaled="1"/>
          </a:gradFill>
          <a:ln w="9525">
            <a:noFill/>
            <a:miter lim="800000"/>
            <a:headEnd/>
            <a:tailEnd/>
          </a:ln>
          <a:effectLst/>
        </p:spPr>
        <p:txBody>
          <a:bodyPr wrap="none" anchor="ctr"/>
          <a:lstStyle/>
          <a:p>
            <a:endParaRPr lang="ru-RU"/>
          </a:p>
        </p:txBody>
      </p:sp>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9393640-8421-4123-955F-3C009186D7D6}" type="datetimeFigureOut">
              <a:rPr lang="ru-RU" smtClean="0"/>
              <a:pPr/>
              <a:t>27.01.2014</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FB00F-E044-48C1-A338-E6DDD87AE13E}" type="slidenum">
              <a:rPr lang="ru-RU" smtClean="0"/>
              <a:pPr/>
              <a:t>‹#›</a:t>
            </a:fld>
            <a:endParaRPr lang="ru-RU"/>
          </a:p>
        </p:txBody>
      </p:sp>
      <p:pic>
        <p:nvPicPr>
          <p:cNvPr id="1034" name="Picture 10" descr="bupestrid beetle"/>
          <p:cNvPicPr>
            <a:picLocks noChangeAspect="1" noChangeArrowheads="1"/>
          </p:cNvPicPr>
          <p:nvPr/>
        </p:nvPicPr>
        <p:blipFill>
          <a:blip r:embed="rId13" cstate="email"/>
          <a:srcRect/>
          <a:stretch>
            <a:fillRect/>
          </a:stretch>
        </p:blipFill>
        <p:spPr bwMode="auto">
          <a:xfrm rot="-1343550">
            <a:off x="7620000" y="5791200"/>
            <a:ext cx="1219200" cy="796925"/>
          </a:xfrm>
          <a:prstGeom prst="rect">
            <a:avLst/>
          </a:prstGeom>
          <a:noFill/>
          <a:effectLst>
            <a:outerShdw dist="107763" dir="2700000" algn="ctr" rotWithShape="0">
              <a:srgbClr val="808080">
                <a:alpha val="50000"/>
              </a:srgbClr>
            </a:outerShdw>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pt4web.ru/search.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323528" y="2564904"/>
            <a:ext cx="8712968" cy="1944216"/>
          </a:xfrm>
        </p:spPr>
        <p:txBody>
          <a:bodyPr/>
          <a:lstStyle/>
          <a:p>
            <a:r>
              <a:rPr lang="ru-RU" sz="7200" b="1" dirty="0" smtClean="0">
                <a:effectLst>
                  <a:outerShdw blurRad="38100" dist="38100" dir="2700000" algn="tl">
                    <a:srgbClr val="000000">
                      <a:alpha val="43137"/>
                    </a:srgbClr>
                  </a:outerShdw>
                </a:effectLst>
                <a:latin typeface="Times New Roman" pitchFamily="18" charset="0"/>
                <a:cs typeface="Times New Roman" pitchFamily="18" charset="0"/>
              </a:rPr>
              <a:t>Как питаются </a:t>
            </a:r>
            <a:r>
              <a:rPr lang="ru-RU" sz="7200" b="1" dirty="0" smtClean="0">
                <a:effectLst>
                  <a:outerShdw blurRad="38100" dist="38100" dir="2700000" algn="tl">
                    <a:srgbClr val="000000">
                      <a:alpha val="43137"/>
                    </a:srgbClr>
                  </a:outerShdw>
                </a:effectLst>
                <a:latin typeface="Times New Roman" pitchFamily="18" charset="0"/>
                <a:cs typeface="Times New Roman" pitchFamily="18" charset="0"/>
              </a:rPr>
              <a:t/>
            </a:r>
            <a:br>
              <a:rPr lang="ru-RU" sz="72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7200" b="1" dirty="0" smtClean="0">
                <a:effectLst>
                  <a:outerShdw blurRad="38100" dist="38100" dir="2700000" algn="tl">
                    <a:srgbClr val="000000">
                      <a:alpha val="43137"/>
                    </a:srgbClr>
                  </a:outerShdw>
                </a:effectLst>
                <a:latin typeface="Times New Roman" pitchFamily="18" charset="0"/>
                <a:cs typeface="Times New Roman" pitchFamily="18" charset="0"/>
              </a:rPr>
              <a:t>разные </a:t>
            </a:r>
            <a:r>
              <a:rPr lang="ru-RU" sz="7200" b="1" dirty="0" smtClean="0">
                <a:effectLst>
                  <a:outerShdw blurRad="38100" dist="38100" dir="2700000" algn="tl">
                    <a:srgbClr val="000000">
                      <a:alpha val="43137"/>
                    </a:srgbClr>
                  </a:outerShdw>
                </a:effectLst>
                <a:latin typeface="Times New Roman" pitchFamily="18" charset="0"/>
                <a:cs typeface="Times New Roman" pitchFamily="18" charset="0"/>
              </a:rPr>
              <a:t>животные?</a:t>
            </a:r>
            <a:endParaRPr lang="ru-RU" sz="7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sz="quarter" idx="1"/>
          </p:nvPr>
        </p:nvSpPr>
        <p:spPr>
          <a:xfrm>
            <a:off x="179512" y="5733256"/>
            <a:ext cx="6400800" cy="838944"/>
          </a:xfrm>
        </p:spPr>
        <p:txBody>
          <a:bodyPr/>
          <a:lstStyle/>
          <a:p>
            <a:pPr algn="l"/>
            <a:r>
              <a:rPr lang="ru-RU" sz="2000" dirty="0" smtClean="0">
                <a:latin typeface="Times New Roman" pitchFamily="18" charset="0"/>
                <a:cs typeface="Times New Roman" pitchFamily="18" charset="0"/>
              </a:rPr>
              <a:t>Презентация составлена с использованием материалов </a:t>
            </a:r>
          </a:p>
          <a:p>
            <a:pPr algn="l"/>
            <a:r>
              <a:rPr lang="ru-RU" sz="2000" dirty="0" smtClean="0">
                <a:latin typeface="Times New Roman" pitchFamily="18" charset="0"/>
                <a:cs typeface="Times New Roman" pitchFamily="18" charset="0"/>
              </a:rPr>
              <a:t>с сайта </a:t>
            </a:r>
            <a:r>
              <a:rPr lang="en-US" sz="2000" dirty="0">
                <a:latin typeface="Times New Roman" pitchFamily="18" charset="0"/>
                <a:cs typeface="Times New Roman" pitchFamily="18" charset="0"/>
                <a:hlinkClick r:id="rId2"/>
              </a:rPr>
              <a:t>http://</a:t>
            </a:r>
            <a:r>
              <a:rPr lang="en-US" sz="2000" dirty="0" smtClean="0">
                <a:latin typeface="Times New Roman" pitchFamily="18" charset="0"/>
                <a:cs typeface="Times New Roman" pitchFamily="18" charset="0"/>
                <a:hlinkClick r:id="rId2"/>
              </a:rPr>
              <a:t>ppt4web.ru/search.html</a:t>
            </a:r>
            <a:endParaRPr lang="ru-RU" sz="2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accent1"/>
          </a:solidFill>
        </p:spPr>
        <p:txBody>
          <a:bodyPr/>
          <a:lstStyle/>
          <a:p>
            <a:pPr algn="ctr" eaLnBrk="1" hangingPunct="1"/>
            <a:r>
              <a:rPr lang="ru-RU" sz="4400" dirty="0" smtClean="0">
                <a:solidFill>
                  <a:srgbClr val="CC0099"/>
                </a:solidFill>
                <a:effectLst>
                  <a:outerShdw blurRad="38100" dist="38100" dir="2700000" algn="tl">
                    <a:srgbClr val="000000">
                      <a:alpha val="43137"/>
                    </a:srgbClr>
                  </a:outerShdw>
                </a:effectLst>
                <a:latin typeface="Times New Roman" pitchFamily="18" charset="0"/>
                <a:cs typeface="Times New Roman" pitchFamily="18" charset="0"/>
              </a:rPr>
              <a:t>ПРОВЕРЬ СВОИ ЗНАНИЯ</a:t>
            </a:r>
          </a:p>
        </p:txBody>
      </p:sp>
      <p:sp>
        <p:nvSpPr>
          <p:cNvPr id="14339" name="Rectangle 3"/>
          <p:cNvSpPr>
            <a:spLocks noGrp="1" noChangeArrowheads="1"/>
          </p:cNvSpPr>
          <p:nvPr>
            <p:ph type="body" idx="1"/>
          </p:nvPr>
        </p:nvSpPr>
        <p:spPr/>
        <p:txBody>
          <a:bodyPr/>
          <a:lstStyle/>
          <a:p>
            <a:pPr eaLnBrk="1" hangingPunct="1">
              <a:lnSpc>
                <a:spcPct val="90000"/>
              </a:lnSpc>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ЧЕМ ОТЛИЧАЮТСЯ ЗУБЫ ХИЩНИКА ОТ ЗУБОВ РАСТИТЕЛЬНОЯДНОГО ЖИВОТНОГО?</a:t>
            </a:r>
          </a:p>
          <a:p>
            <a:pPr eaLnBrk="1" hangingPunct="1">
              <a:lnSpc>
                <a:spcPct val="90000"/>
              </a:lnSpc>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КАК И ЧЕМ ПИТАЕТСЯ ПАУК?</a:t>
            </a:r>
          </a:p>
          <a:p>
            <a:pPr eaLnBrk="1" hangingPunct="1">
              <a:lnSpc>
                <a:spcPct val="90000"/>
              </a:lnSpc>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КАК И ЧЕМ ПИТАЮТСЯ НАСЕКОМЫЕ</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a:t>
            </a:r>
          </a:p>
          <a:p>
            <a:pPr eaLnBrk="1" hangingPunct="1">
              <a:lnSpc>
                <a:spcPct val="90000"/>
              </a:lnSpc>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КАК ПИТАЕТСЯ РАК?</a:t>
            </a:r>
            <a:endParaRPr lang="ru-RU" dirty="0" smtClean="0">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lnSpc>
                <a:spcPct val="90000"/>
              </a:lnSpc>
            </a:pPr>
            <a:r>
              <a:rPr lang="ru-RU" dirty="0" smtClean="0">
                <a:effectLst>
                  <a:outerShdw blurRad="38100" dist="38100" dir="2700000" algn="tl">
                    <a:srgbClr val="000000">
                      <a:alpha val="43137"/>
                    </a:srgbClr>
                  </a:outerShdw>
                </a:effectLst>
                <a:latin typeface="Times New Roman" pitchFamily="18" charset="0"/>
                <a:cs typeface="Times New Roman" pitchFamily="18" charset="0"/>
              </a:rPr>
              <a:t>ВСПОМНИ, КАКИЕ </a:t>
            </a:r>
            <a:r>
              <a:rPr lang="ru-RU" dirty="0" smtClean="0">
                <a:effectLst>
                  <a:outerShdw blurRad="38100" dist="38100" dir="2700000" algn="tl">
                    <a:srgbClr val="000000">
                      <a:alpha val="43137"/>
                    </a:srgbClr>
                  </a:outerShdw>
                </a:effectLst>
                <a:latin typeface="Times New Roman" pitchFamily="18" charset="0"/>
                <a:cs typeface="Times New Roman" pitchFamily="18" charset="0"/>
              </a:rPr>
              <a:t>ПРИСПОСОБЛЕНИЯ ИМЕЕТ ГИДРА ДЛЯ ТОГО, ЧТОБЫ ПИТАТЬСЯ?</a:t>
            </a:r>
          </a:p>
        </p:txBody>
      </p:sp>
    </p:spTree>
    <p:extLst>
      <p:ext uri="{BB962C8B-B14F-4D97-AF65-F5344CB8AC3E}">
        <p14:creationId xmlns:p14="http://schemas.microsoft.com/office/powerpoint/2010/main" val="2198880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Розовая тисненая бумага"/>
          <p:cNvSpPr>
            <a:spLocks noGrp="1" noChangeArrowheads="1"/>
          </p:cNvSpPr>
          <p:nvPr>
            <p:ph type="title"/>
          </p:nvPr>
        </p:nvSpPr>
        <p:spPr>
          <a:xfrm>
            <a:off x="395536" y="764704"/>
            <a:ext cx="8229600" cy="1143000"/>
          </a:xfrm>
          <a:blipFill dpi="0" rotWithShape="1">
            <a:blip r:embed="rId2"/>
            <a:srcRect/>
            <a:tile tx="0" ty="0" sx="100000" sy="100000" flip="none" algn="tl"/>
          </a:blipFill>
        </p:spPr>
        <p:txBody>
          <a:bodyPr/>
          <a:lstStyle/>
          <a:p>
            <a:pPr algn="ctr" eaLnBrk="1" hangingPunct="1"/>
            <a:r>
              <a:rPr lang="ru-RU" sz="4400" dirty="0" smtClean="0">
                <a:solidFill>
                  <a:srgbClr val="CC0099"/>
                </a:solidFill>
                <a:effectLst>
                  <a:outerShdw blurRad="38100" dist="38100" dir="2700000" algn="tl">
                    <a:srgbClr val="000000">
                      <a:alpha val="43137"/>
                    </a:srgbClr>
                  </a:outerShdw>
                </a:effectLst>
                <a:latin typeface="Times New Roman" pitchFamily="18" charset="0"/>
                <a:cs typeface="Times New Roman" pitchFamily="18" charset="0"/>
              </a:rPr>
              <a:t>РЕШИ ПОИСКОВУЮ ЗАДАЧУ:</a:t>
            </a:r>
            <a:endParaRPr lang="ru-RU" sz="4400" dirty="0" smtClean="0">
              <a:solidFill>
                <a:srgbClr val="CC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363" name="Rectangle 3"/>
          <p:cNvSpPr>
            <a:spLocks noGrp="1" noChangeArrowheads="1"/>
          </p:cNvSpPr>
          <p:nvPr>
            <p:ph type="body" idx="1"/>
          </p:nvPr>
        </p:nvSpPr>
        <p:spPr>
          <a:xfrm>
            <a:off x="251520" y="2636912"/>
            <a:ext cx="8229600" cy="2620888"/>
          </a:xfrm>
        </p:spPr>
        <p:txBody>
          <a:bodyPr/>
          <a:lstStyle/>
          <a:p>
            <a:pPr marL="0" indent="0" algn="ctr" eaLnBrk="1" hangingPunct="1">
              <a:buNone/>
            </a:pPr>
            <a:r>
              <a:rPr lang="ru-RU" sz="5400" b="1" dirty="0" smtClean="0">
                <a:effectLst>
                  <a:outerShdw blurRad="38100" dist="38100" dir="2700000" algn="tl">
                    <a:srgbClr val="000000">
                      <a:alpha val="43137"/>
                    </a:srgbClr>
                  </a:outerShdw>
                </a:effectLst>
                <a:latin typeface="Times New Roman" pitchFamily="18" charset="0"/>
                <a:cs typeface="Times New Roman" pitchFamily="18" charset="0"/>
              </a:rPr>
              <a:t>ПОЧЕМУ НЕЛЬЗЯ НАЕСТЬСЯ ОДИН РАЗ НА ВСЮ ЖИЗНЬ?</a:t>
            </a:r>
          </a:p>
        </p:txBody>
      </p:sp>
    </p:spTree>
    <p:extLst>
      <p:ext uri="{BB962C8B-B14F-4D97-AF65-F5344CB8AC3E}">
        <p14:creationId xmlns:p14="http://schemas.microsoft.com/office/powerpoint/2010/main" val="791316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effectLst>
                  <a:outerShdw blurRad="38100" dist="38100" dir="2700000" algn="tl">
                    <a:srgbClr val="000000">
                      <a:alpha val="43137"/>
                    </a:srgbClr>
                  </a:outerShdw>
                </a:effectLst>
                <a:latin typeface="Times New Roman" pitchFamily="18" charset="0"/>
                <a:cs typeface="Times New Roman" pitchFamily="18" charset="0"/>
              </a:rPr>
              <a:t>ВЫВОДЫ: </a:t>
            </a:r>
            <a:endParaRPr lang="ru-RU"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b="1" dirty="0" smtClean="0">
                <a:latin typeface="Times New Roman" pitchFamily="18" charset="0"/>
                <a:cs typeface="Times New Roman" pitchFamily="18" charset="0"/>
              </a:rPr>
              <a:t>Живые организмы получают с пищей готовые органические вещества, которые усваиваются организмом.</a:t>
            </a:r>
          </a:p>
          <a:p>
            <a:r>
              <a:rPr lang="ru-RU" b="1" dirty="0" smtClean="0">
                <a:latin typeface="Times New Roman" pitchFamily="18" charset="0"/>
                <a:cs typeface="Times New Roman" pitchFamily="18" charset="0"/>
              </a:rPr>
              <a:t>Питательные вещества расходуются на построение тела и получение энергии.</a:t>
            </a:r>
          </a:p>
          <a:p>
            <a:r>
              <a:rPr lang="ru-RU" b="1" dirty="0" smtClean="0">
                <a:latin typeface="Times New Roman" pitchFamily="18" charset="0"/>
                <a:cs typeface="Times New Roman" pitchFamily="18" charset="0"/>
              </a:rPr>
              <a:t>Чем больше двигается животное, тем больше пищи ему нужно.</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b="1" dirty="0" smtClean="0">
                <a:effectLst>
                  <a:outerShdw blurRad="38100" dist="38100" dir="2700000" algn="tl">
                    <a:srgbClr val="000000">
                      <a:alpha val="43137"/>
                    </a:srgbClr>
                  </a:outerShdw>
                </a:effectLst>
                <a:latin typeface="Times New Roman" pitchFamily="18" charset="0"/>
                <a:cs typeface="Times New Roman" pitchFamily="18" charset="0"/>
              </a:rPr>
              <a:t>Разные животные </a:t>
            </a:r>
            <a:br>
              <a:rPr lang="ru-RU" sz="4800" b="1" dirty="0" smtClean="0">
                <a:effectLst>
                  <a:outerShdw blurRad="38100" dist="38100" dir="2700000" algn="tl">
                    <a:srgbClr val="000000">
                      <a:alpha val="43137"/>
                    </a:srgbClr>
                  </a:outerShdw>
                </a:effectLst>
                <a:latin typeface="Times New Roman" pitchFamily="18" charset="0"/>
                <a:cs typeface="Times New Roman" pitchFamily="18" charset="0"/>
              </a:rPr>
            </a:br>
            <a:r>
              <a:rPr lang="ru-RU" sz="4800" b="1" dirty="0" smtClean="0">
                <a:effectLst>
                  <a:outerShdw blurRad="38100" dist="38100" dir="2700000" algn="tl">
                    <a:srgbClr val="000000">
                      <a:alpha val="43137"/>
                    </a:srgbClr>
                  </a:outerShdw>
                </a:effectLst>
                <a:latin typeface="Times New Roman" pitchFamily="18" charset="0"/>
                <a:cs typeface="Times New Roman" pitchFamily="18" charset="0"/>
              </a:rPr>
              <a:t>питаются по-разному</a:t>
            </a:r>
            <a:endParaRPr lang="ru-RU" sz="4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539552" y="1700808"/>
            <a:ext cx="8229600" cy="4680520"/>
          </a:xfrm>
        </p:spPr>
        <p:txBody>
          <a:bodyPr/>
          <a:lstStyle/>
          <a:p>
            <a:r>
              <a:rPr lang="ru-RU" sz="4000" b="1" i="1" dirty="0">
                <a:latin typeface="Times New Roman"/>
                <a:ea typeface="Calibri"/>
              </a:rPr>
              <a:t>растительноядные питаются </a:t>
            </a:r>
            <a:r>
              <a:rPr lang="ru-RU" sz="4000" b="1" i="1" dirty="0" smtClean="0">
                <a:latin typeface="Times New Roman"/>
                <a:ea typeface="Calibri"/>
              </a:rPr>
              <a:t>растениями;</a:t>
            </a:r>
          </a:p>
          <a:p>
            <a:r>
              <a:rPr lang="ru-RU" sz="4000" b="1" i="1" dirty="0">
                <a:latin typeface="Times New Roman"/>
                <a:ea typeface="Calibri"/>
              </a:rPr>
              <a:t>хищники поедают других </a:t>
            </a:r>
            <a:r>
              <a:rPr lang="ru-RU" sz="4000" b="1" i="1" dirty="0" smtClean="0">
                <a:latin typeface="Times New Roman"/>
                <a:ea typeface="Calibri"/>
              </a:rPr>
              <a:t>животных;</a:t>
            </a:r>
          </a:p>
          <a:p>
            <a:r>
              <a:rPr lang="ru-RU" sz="4000" b="1" i="1" dirty="0">
                <a:latin typeface="Times New Roman"/>
                <a:ea typeface="Calibri"/>
              </a:rPr>
              <a:t>паразиты питаются за счёт другого организма (хозяина), не убивая </a:t>
            </a:r>
            <a:r>
              <a:rPr lang="ru-RU" sz="4000" b="1" i="1" dirty="0" smtClean="0">
                <a:latin typeface="Times New Roman"/>
                <a:ea typeface="Calibri"/>
              </a:rPr>
              <a:t>его.</a:t>
            </a:r>
            <a:endParaRPr lang="ru-RU" sz="4000" b="1" dirty="0"/>
          </a:p>
        </p:txBody>
      </p:sp>
    </p:spTree>
    <p:extLst>
      <p:ext uri="{BB962C8B-B14F-4D97-AF65-F5344CB8AC3E}">
        <p14:creationId xmlns:p14="http://schemas.microsoft.com/office/powerpoint/2010/main" val="144755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91680" y="274638"/>
            <a:ext cx="6264696" cy="850106"/>
          </a:xfrm>
        </p:spPr>
        <p:txBody>
          <a:bodyPr/>
          <a:lstStyle/>
          <a:p>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Схема пищеварения</a:t>
            </a:r>
          </a:p>
        </p:txBody>
      </p:sp>
      <p:sp>
        <p:nvSpPr>
          <p:cNvPr id="11268" name="Oval 4"/>
          <p:cNvSpPr>
            <a:spLocks noChangeArrowheads="1"/>
          </p:cNvSpPr>
          <p:nvPr/>
        </p:nvSpPr>
        <p:spPr bwMode="auto">
          <a:xfrm>
            <a:off x="63116" y="1104675"/>
            <a:ext cx="4392488" cy="1512168"/>
          </a:xfrm>
          <a:prstGeom prst="ellipse">
            <a:avLst/>
          </a:prstGeom>
          <a:ln>
            <a:solidFill>
              <a:srgbClr val="92D05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r>
              <a:rPr lang="ru-RU" sz="2400" b="1" dirty="0">
                <a:latin typeface="Times New Roman" pitchFamily="18" charset="0"/>
                <a:cs typeface="Times New Roman" pitchFamily="18" charset="0"/>
              </a:rPr>
              <a:t>Поступление</a:t>
            </a:r>
          </a:p>
          <a:p>
            <a:pPr algn="ctr"/>
            <a:r>
              <a:rPr lang="ru-RU" sz="2400" b="1" dirty="0">
                <a:latin typeface="Times New Roman" pitchFamily="18" charset="0"/>
                <a:cs typeface="Times New Roman" pitchFamily="18" charset="0"/>
              </a:rPr>
              <a:t>пищи</a:t>
            </a:r>
          </a:p>
        </p:txBody>
      </p:sp>
      <p:sp>
        <p:nvSpPr>
          <p:cNvPr id="11273" name="Line 9"/>
          <p:cNvSpPr>
            <a:spLocks noChangeShapeType="1"/>
          </p:cNvSpPr>
          <p:nvPr/>
        </p:nvSpPr>
        <p:spPr bwMode="auto">
          <a:xfrm>
            <a:off x="2843213" y="2626657"/>
            <a:ext cx="360362"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4" name="Line 10"/>
          <p:cNvSpPr>
            <a:spLocks noChangeShapeType="1"/>
          </p:cNvSpPr>
          <p:nvPr/>
        </p:nvSpPr>
        <p:spPr bwMode="auto">
          <a:xfrm>
            <a:off x="4716016" y="4799159"/>
            <a:ext cx="433388"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 name="Oval 4"/>
          <p:cNvSpPr>
            <a:spLocks noChangeArrowheads="1"/>
          </p:cNvSpPr>
          <p:nvPr/>
        </p:nvSpPr>
        <p:spPr bwMode="auto">
          <a:xfrm>
            <a:off x="1943869" y="3140968"/>
            <a:ext cx="4392488" cy="1512168"/>
          </a:xfrm>
          <a:prstGeom prst="ellipse">
            <a:avLst/>
          </a:prstGeom>
          <a:ln>
            <a:solidFill>
              <a:srgbClr val="92D05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ru-RU" sz="2400" b="1" dirty="0" smtClean="0">
                <a:latin typeface="Times New Roman" pitchFamily="18" charset="0"/>
                <a:cs typeface="Times New Roman" pitchFamily="18" charset="0"/>
              </a:rPr>
              <a:t>Усвоение </a:t>
            </a:r>
          </a:p>
          <a:p>
            <a:pPr algn="ctr"/>
            <a:r>
              <a:rPr lang="ru-RU" sz="2400" b="1" dirty="0" smtClean="0">
                <a:latin typeface="Times New Roman" pitchFamily="18" charset="0"/>
                <a:cs typeface="Times New Roman" pitchFamily="18" charset="0"/>
              </a:rPr>
              <a:t>питательных веществ</a:t>
            </a:r>
            <a:endParaRPr lang="ru-RU" sz="2400" b="1" dirty="0">
              <a:latin typeface="Times New Roman" pitchFamily="18" charset="0"/>
              <a:cs typeface="Times New Roman" pitchFamily="18" charset="0"/>
            </a:endParaRPr>
          </a:p>
        </p:txBody>
      </p:sp>
      <p:sp>
        <p:nvSpPr>
          <p:cNvPr id="9" name="Oval 4"/>
          <p:cNvSpPr>
            <a:spLocks noChangeArrowheads="1"/>
          </p:cNvSpPr>
          <p:nvPr/>
        </p:nvSpPr>
        <p:spPr bwMode="auto">
          <a:xfrm>
            <a:off x="3203575" y="5321246"/>
            <a:ext cx="4392488" cy="1512168"/>
          </a:xfrm>
          <a:prstGeom prst="ellipse">
            <a:avLst/>
          </a:prstGeom>
          <a:ln>
            <a:solidFill>
              <a:srgbClr val="92D050"/>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r>
              <a:rPr lang="ru-RU" sz="2400" b="1" dirty="0" smtClean="0">
                <a:latin typeface="Times New Roman" pitchFamily="18" charset="0"/>
                <a:cs typeface="Times New Roman" pitchFamily="18" charset="0"/>
              </a:rPr>
              <a:t>Удаление </a:t>
            </a:r>
          </a:p>
          <a:p>
            <a:pPr algn="ctr"/>
            <a:r>
              <a:rPr lang="ru-RU" sz="2400" b="1" dirty="0" smtClean="0">
                <a:latin typeface="Times New Roman" pitchFamily="18" charset="0"/>
                <a:cs typeface="Times New Roman" pitchFamily="18" charset="0"/>
              </a:rPr>
              <a:t>непереваренных </a:t>
            </a:r>
          </a:p>
          <a:p>
            <a:pPr algn="ctr"/>
            <a:r>
              <a:rPr lang="ru-RU" sz="2400" b="1" dirty="0" smtClean="0">
                <a:latin typeface="Times New Roman" pitchFamily="18" charset="0"/>
                <a:cs typeface="Times New Roman" pitchFamily="18" charset="0"/>
              </a:rPr>
              <a:t>остатков пищи</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514600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plus(in)">
                                      <p:cBhvr>
                                        <p:cTn id="7" dur="2000"/>
                                        <p:tgtEl>
                                          <p:spTgt spid="11266"/>
                                        </p:tgtEl>
                                      </p:cBhvr>
                                    </p:animEffect>
                                  </p:childTnLst>
                                </p:cTn>
                              </p:par>
                            </p:childTnLst>
                          </p:cTn>
                        </p:par>
                        <p:par>
                          <p:cTn id="8" fill="hold" nodeType="afterGroup">
                            <p:stCondLst>
                              <p:cond delay="2000"/>
                            </p:stCondLst>
                            <p:childTnLst>
                              <p:par>
                                <p:cTn id="9" presetID="13" presetClass="entr" presetSubtype="16"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plus(in)">
                                      <p:cBhvr>
                                        <p:cTn id="11" dur="2000"/>
                                        <p:tgtEl>
                                          <p:spTgt spid="112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273"/>
                                        </p:tgtEl>
                                        <p:attrNameLst>
                                          <p:attrName>style.visibility</p:attrName>
                                        </p:attrNameLst>
                                      </p:cBhvr>
                                      <p:to>
                                        <p:strVal val="visible"/>
                                      </p:to>
                                    </p:set>
                                    <p:animEffect transition="in" filter="dissolve">
                                      <p:cBhvr>
                                        <p:cTn id="16" dur="500"/>
                                        <p:tgtEl>
                                          <p:spTgt spid="11273"/>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1274"/>
                                        </p:tgtEl>
                                        <p:attrNameLst>
                                          <p:attrName>style.visibility</p:attrName>
                                        </p:attrNameLst>
                                      </p:cBhvr>
                                      <p:to>
                                        <p:strVal val="visible"/>
                                      </p:to>
                                    </p:set>
                                    <p:animEffect transition="in" filter="dissolve">
                                      <p:cBhvr>
                                        <p:cTn id="20" dur="500"/>
                                        <p:tgtEl>
                                          <p:spTgt spid="11274"/>
                                        </p:tgtEl>
                                      </p:cBhvr>
                                    </p:animEffect>
                                  </p:childTnLst>
                                </p:cTn>
                              </p:par>
                            </p:childTnLst>
                          </p:cTn>
                        </p:par>
                        <p:par>
                          <p:cTn id="21" fill="hold">
                            <p:stCondLst>
                              <p:cond delay="1000"/>
                            </p:stCondLst>
                            <p:childTnLst>
                              <p:par>
                                <p:cTn id="22" presetID="1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plus(in)">
                                      <p:cBhvr>
                                        <p:cTn id="24" dur="2000"/>
                                        <p:tgtEl>
                                          <p:spTgt spid="8"/>
                                        </p:tgtEl>
                                      </p:cBhvr>
                                    </p:animEffect>
                                  </p:childTnLst>
                                </p:cTn>
                              </p:par>
                            </p:childTnLst>
                          </p:cTn>
                        </p:par>
                        <p:par>
                          <p:cTn id="25" fill="hold">
                            <p:stCondLst>
                              <p:cond delay="3000"/>
                            </p:stCondLst>
                            <p:childTnLst>
                              <p:par>
                                <p:cTn id="26" presetID="1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plus(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8" grpId="0" animBg="1"/>
      <p:bldP spid="11273" grpId="0" animBg="1"/>
      <p:bldP spid="11274"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lstStyle/>
          <a:p>
            <a:r>
              <a:rPr lang="ru-RU" b="1" dirty="0">
                <a:effectLst>
                  <a:outerShdw blurRad="38100" dist="38100" dir="2700000" algn="tl">
                    <a:srgbClr val="000000">
                      <a:alpha val="43137"/>
                    </a:srgbClr>
                  </a:outerShdw>
                </a:effectLst>
                <a:latin typeface="Times New Roman"/>
                <a:ea typeface="Calibri"/>
              </a:rPr>
              <a:t>В зависимости от способа питания у животных </a:t>
            </a:r>
            <a:r>
              <a:rPr lang="ru-RU" b="1" dirty="0" smtClean="0">
                <a:effectLst>
                  <a:outerShdw blurRad="38100" dist="38100" dir="2700000" algn="tl">
                    <a:srgbClr val="000000">
                      <a:alpha val="43137"/>
                    </a:srgbClr>
                  </a:outerShdw>
                </a:effectLst>
                <a:latin typeface="Times New Roman"/>
                <a:ea typeface="Calibri"/>
              </a:rPr>
              <a:t>могут быть </a:t>
            </a:r>
            <a:r>
              <a:rPr lang="ru-RU" b="1" dirty="0">
                <a:effectLst>
                  <a:outerShdw blurRad="38100" dist="38100" dir="2700000" algn="tl">
                    <a:srgbClr val="000000">
                      <a:alpha val="43137"/>
                    </a:srgbClr>
                  </a:outerShdw>
                </a:effectLst>
                <a:latin typeface="Times New Roman"/>
                <a:ea typeface="Calibri"/>
              </a:rPr>
              <a:t>разные приспособления: </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2420888"/>
            <a:ext cx="8229600" cy="3705275"/>
          </a:xfrm>
        </p:spPr>
        <p:txBody>
          <a:bodyPr/>
          <a:lstStyle/>
          <a:p>
            <a:r>
              <a:rPr lang="ru-RU" b="1" i="1" dirty="0" smtClean="0">
                <a:latin typeface="Times New Roman" pitchFamily="18" charset="0"/>
                <a:cs typeface="Times New Roman" pitchFamily="18" charset="0"/>
              </a:rPr>
              <a:t>Зубы;</a:t>
            </a:r>
          </a:p>
          <a:p>
            <a:r>
              <a:rPr lang="ru-RU" b="1" i="1" dirty="0" smtClean="0">
                <a:latin typeface="Times New Roman" pitchFamily="18" charset="0"/>
                <a:cs typeface="Times New Roman" pitchFamily="18" charset="0"/>
              </a:rPr>
              <a:t>Ловчая сеть;</a:t>
            </a:r>
          </a:p>
          <a:p>
            <a:r>
              <a:rPr lang="ru-RU" b="1" i="1" dirty="0" smtClean="0">
                <a:latin typeface="Times New Roman" pitchFamily="18" charset="0"/>
                <a:cs typeface="Times New Roman" pitchFamily="18" charset="0"/>
              </a:rPr>
              <a:t>Хоботок;</a:t>
            </a:r>
          </a:p>
          <a:p>
            <a:r>
              <a:rPr lang="ru-RU" b="1" i="1" dirty="0" smtClean="0">
                <a:latin typeface="Times New Roman" pitchFamily="18" charset="0"/>
                <a:cs typeface="Times New Roman" pitchFamily="18" charset="0"/>
              </a:rPr>
              <a:t>Клешни, </a:t>
            </a:r>
            <a:r>
              <a:rPr lang="ru-RU" b="1" i="1" dirty="0" err="1" smtClean="0">
                <a:latin typeface="Times New Roman" pitchFamily="18" charset="0"/>
                <a:cs typeface="Times New Roman" pitchFamily="18" charset="0"/>
              </a:rPr>
              <a:t>ногочелюсти</a:t>
            </a:r>
            <a:r>
              <a:rPr lang="ru-RU" b="1" i="1" dirty="0" smtClean="0">
                <a:latin typeface="Times New Roman" pitchFamily="18" charset="0"/>
                <a:cs typeface="Times New Roman" pitchFamily="18" charset="0"/>
              </a:rPr>
              <a:t> и челюсти;</a:t>
            </a:r>
          </a:p>
          <a:p>
            <a:r>
              <a:rPr lang="ru-RU" b="1" i="1" dirty="0" smtClean="0">
                <a:latin typeface="Times New Roman" pitchFamily="18" charset="0"/>
                <a:cs typeface="Times New Roman" pitchFamily="18" charset="0"/>
              </a:rPr>
              <a:t>Язык-тёрка;</a:t>
            </a:r>
          </a:p>
          <a:p>
            <a:r>
              <a:rPr lang="ru-RU" b="1" i="1" dirty="0" smtClean="0">
                <a:latin typeface="Times New Roman" pitchFamily="18" charset="0"/>
                <a:cs typeface="Times New Roman" pitchFamily="18" charset="0"/>
              </a:rPr>
              <a:t>Китовый ус.</a:t>
            </a:r>
          </a:p>
          <a:p>
            <a:endParaRPr lang="ru-RU" dirty="0"/>
          </a:p>
        </p:txBody>
      </p:sp>
    </p:spTree>
    <p:extLst>
      <p:ext uri="{BB962C8B-B14F-4D97-AF65-F5344CB8AC3E}">
        <p14:creationId xmlns:p14="http://schemas.microsoft.com/office/powerpoint/2010/main" val="3988009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1884" y="476672"/>
            <a:ext cx="8229600" cy="1143000"/>
          </a:xfrm>
        </p:spPr>
        <p:txBody>
          <a:bodyPr/>
          <a:lstStyle/>
          <a:p>
            <a:pPr marL="469900" lvl="0" indent="-469900">
              <a:spcBef>
                <a:spcPct val="20000"/>
              </a:spcBef>
            </a:pPr>
            <a:r>
              <a:rPr lang="ru-RU" sz="2800" b="1" dirty="0">
                <a:solidFill>
                  <a:srgbClr val="000000"/>
                </a:solidFill>
                <a:effectLst>
                  <a:outerShdw blurRad="38100" dist="38100" dir="2700000" algn="tl">
                    <a:srgbClr val="000000">
                      <a:alpha val="43137"/>
                    </a:srgbClr>
                  </a:outerShdw>
                </a:effectLst>
                <a:latin typeface="Times New Roman" pitchFamily="18" charset="0"/>
                <a:ea typeface="+mn-ea"/>
                <a:cs typeface="Times New Roman" pitchFamily="18" charset="0"/>
              </a:rPr>
              <a:t>ЗУБЫ ПОМОГАЮТ ЖИВОТНЫМ </a:t>
            </a:r>
            <a:r>
              <a:rPr lang="ru-RU" sz="2800" b="1" dirty="0" smtClean="0">
                <a:solidFill>
                  <a:srgbClr val="000000"/>
                </a:solidFill>
                <a:effectLst>
                  <a:outerShdw blurRad="38100" dist="38100" dir="2700000" algn="tl">
                    <a:srgbClr val="000000">
                      <a:alpha val="43137"/>
                    </a:srgbClr>
                  </a:outerShdw>
                </a:effectLst>
                <a:latin typeface="Times New Roman" pitchFamily="18" charset="0"/>
                <a:ea typeface="+mn-ea"/>
                <a:cs typeface="Times New Roman" pitchFamily="18" charset="0"/>
              </a:rPr>
              <a:t>УБИТЬ ЖЕРТВУ, УДЕРЖИВАТЬ </a:t>
            </a:r>
            <a:r>
              <a:rPr lang="ru-RU" sz="2800" b="1" dirty="0">
                <a:solidFill>
                  <a:srgbClr val="000000"/>
                </a:solidFill>
                <a:effectLst>
                  <a:outerShdw blurRad="38100" dist="38100" dir="2700000" algn="tl">
                    <a:srgbClr val="000000">
                      <a:alpha val="43137"/>
                    </a:srgbClr>
                  </a:outerShdw>
                </a:effectLst>
                <a:latin typeface="Times New Roman" pitchFamily="18" charset="0"/>
                <a:ea typeface="+mn-ea"/>
                <a:cs typeface="Times New Roman" pitchFamily="18" charset="0"/>
              </a:rPr>
              <a:t>ИЛИ ИЗМЕЛЬЧАТЬ </a:t>
            </a:r>
            <a:r>
              <a:rPr lang="ru-RU" sz="2800" b="1" dirty="0" smtClean="0">
                <a:solidFill>
                  <a:srgbClr val="000000"/>
                </a:solidFill>
                <a:effectLst>
                  <a:outerShdw blurRad="38100" dist="38100" dir="2700000" algn="tl">
                    <a:srgbClr val="000000">
                      <a:alpha val="43137"/>
                    </a:srgbClr>
                  </a:outerShdw>
                </a:effectLst>
                <a:latin typeface="Times New Roman" pitchFamily="18" charset="0"/>
                <a:ea typeface="+mn-ea"/>
                <a:cs typeface="Times New Roman" pitchFamily="18" charset="0"/>
              </a:rPr>
              <a:t>ПИЩУ</a:t>
            </a:r>
            <a:r>
              <a:rPr lang="ru-RU" sz="3000" b="1" dirty="0">
                <a:solidFill>
                  <a:srgbClr val="000000"/>
                </a:solidFill>
                <a:effectLst>
                  <a:outerShdw blurRad="38100" dist="38100" dir="2700000" algn="tl">
                    <a:srgbClr val="000000">
                      <a:alpha val="43137"/>
                    </a:srgbClr>
                  </a:outerShdw>
                </a:effectLst>
                <a:latin typeface="Times New Roman" pitchFamily="18" charset="0"/>
                <a:ea typeface="+mn-ea"/>
                <a:cs typeface="Times New Roman" pitchFamily="18" charset="0"/>
              </a:rPr>
              <a:t/>
            </a:r>
            <a:br>
              <a:rPr lang="ru-RU" sz="3000" b="1" dirty="0">
                <a:solidFill>
                  <a:srgbClr val="000000"/>
                </a:solidFill>
                <a:effectLst>
                  <a:outerShdw blurRad="38100" dist="38100" dir="2700000" algn="tl">
                    <a:srgbClr val="000000">
                      <a:alpha val="43137"/>
                    </a:srgbClr>
                  </a:outerShdw>
                </a:effectLst>
                <a:latin typeface="Times New Roman" pitchFamily="18" charset="0"/>
                <a:ea typeface="+mn-ea"/>
                <a:cs typeface="Times New Roman" pitchFamily="18" charset="0"/>
              </a:rPr>
            </a:br>
            <a:endParaRPr lang="ru-RU"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Текст 3"/>
          <p:cNvSpPr>
            <a:spLocks noGrp="1"/>
          </p:cNvSpPr>
          <p:nvPr>
            <p:ph type="body" idx="1"/>
          </p:nvPr>
        </p:nvSpPr>
        <p:spPr>
          <a:xfrm>
            <a:off x="5550857" y="1772816"/>
            <a:ext cx="2045479" cy="423738"/>
          </a:xfrm>
        </p:spPr>
        <p:txBody>
          <a:bodyPr/>
          <a:lstStyle/>
          <a:p>
            <a:r>
              <a:rPr lang="ru-RU" sz="2000" dirty="0" smtClean="0">
                <a:latin typeface="Times New Roman" pitchFamily="18" charset="0"/>
                <a:cs typeface="Times New Roman" pitchFamily="18" charset="0"/>
              </a:rPr>
              <a:t>Зубы грызунов</a:t>
            </a:r>
            <a:endParaRPr lang="ru-RU" sz="2000" dirty="0">
              <a:latin typeface="Times New Roman" pitchFamily="18" charset="0"/>
              <a:cs typeface="Times New Roman" pitchFamily="18" charset="0"/>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475656" y="1340768"/>
            <a:ext cx="4040188" cy="150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75" y="3034443"/>
            <a:ext cx="4078488" cy="291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026625"/>
            <a:ext cx="4200306" cy="291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Текст 3"/>
          <p:cNvSpPr>
            <a:spLocks noGrp="1"/>
          </p:cNvSpPr>
          <p:nvPr>
            <p:ph type="body" idx="1"/>
          </p:nvPr>
        </p:nvSpPr>
        <p:spPr>
          <a:xfrm>
            <a:off x="107075" y="5949280"/>
            <a:ext cx="3240790" cy="423738"/>
          </a:xfrm>
        </p:spPr>
        <p:txBody>
          <a:bodyPr/>
          <a:lstStyle/>
          <a:p>
            <a:r>
              <a:rPr lang="ru-RU" sz="2000" dirty="0" smtClean="0">
                <a:latin typeface="Times New Roman" pitchFamily="18" charset="0"/>
                <a:cs typeface="Times New Roman" pitchFamily="18" charset="0"/>
              </a:rPr>
              <a:t>Зубы пресмыкающихся</a:t>
            </a:r>
            <a:endParaRPr lang="ru-RU" sz="2000" dirty="0">
              <a:latin typeface="Times New Roman" pitchFamily="18" charset="0"/>
              <a:cs typeface="Times New Roman" pitchFamily="18" charset="0"/>
            </a:endParaRPr>
          </a:p>
        </p:txBody>
      </p:sp>
      <p:sp>
        <p:nvSpPr>
          <p:cNvPr id="12" name="Текст 3"/>
          <p:cNvSpPr>
            <a:spLocks noGrp="1"/>
          </p:cNvSpPr>
          <p:nvPr>
            <p:ph type="body" idx="1"/>
          </p:nvPr>
        </p:nvSpPr>
        <p:spPr>
          <a:xfrm>
            <a:off x="4788024" y="5949280"/>
            <a:ext cx="3096344" cy="423738"/>
          </a:xfrm>
        </p:spPr>
        <p:txBody>
          <a:bodyPr/>
          <a:lstStyle/>
          <a:p>
            <a:r>
              <a:rPr lang="ru-RU" sz="2000" dirty="0" smtClean="0">
                <a:latin typeface="Times New Roman" pitchFamily="18" charset="0"/>
                <a:cs typeface="Times New Roman" pitchFamily="18" charset="0"/>
              </a:rPr>
              <a:t>Зубы млекопитающих</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909639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490066"/>
          </a:xfrm>
        </p:spPr>
        <p:txBody>
          <a:bodyPr/>
          <a:lstStyle/>
          <a:p>
            <a:r>
              <a:rPr lang="ru-RU"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Ловчую сеть используют пауки</a:t>
            </a:r>
            <a:endPar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8" name="Picture 4" descr="паути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 y="908720"/>
            <a:ext cx="9135972" cy="594928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867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2000"/>
                                        <p:tgtEl>
                                          <p:spTgt spid="6146"/>
                                        </p:tgtEl>
                                      </p:cBhvr>
                                    </p:animEffect>
                                  </p:childTnLst>
                                </p:cTn>
                              </p:par>
                            </p:childTnLst>
                          </p:cTn>
                        </p:par>
                        <p:par>
                          <p:cTn id="8" fill="hold" nodeType="afterGroup">
                            <p:stCondLst>
                              <p:cond delay="2000"/>
                            </p:stCondLst>
                            <p:childTnLst>
                              <p:par>
                                <p:cTn id="9" presetID="13" presetClass="entr" presetSubtype="16"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plus(in)">
                                      <p:cBhvr>
                                        <p:cTn id="11"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dic.academic.ru/pictures/wiki/files/84/Tachina_fly_Gonia_capitata_feeding_honey.jpg"/>
          <p:cNvPicPr>
            <a:picLocks noChangeAspect="1" noChangeArrowheads="1"/>
          </p:cNvPicPr>
          <p:nvPr/>
        </p:nvPicPr>
        <p:blipFill rotWithShape="1">
          <a:blip r:embed="rId2" cstate="email"/>
          <a:srcRect t="4595" r="7640" b="7410"/>
          <a:stretch/>
        </p:blipFill>
        <p:spPr bwMode="auto">
          <a:xfrm>
            <a:off x="5963648" y="66069"/>
            <a:ext cx="3165249" cy="4011003"/>
          </a:xfrm>
          <a:prstGeom prst="rect">
            <a:avLst/>
          </a:prstGeom>
          <a:noFill/>
        </p:spPr>
      </p:pic>
      <p:sp>
        <p:nvSpPr>
          <p:cNvPr id="5" name="Прямоугольник 4"/>
          <p:cNvSpPr/>
          <p:nvPr/>
        </p:nvSpPr>
        <p:spPr>
          <a:xfrm>
            <a:off x="323528" y="374841"/>
            <a:ext cx="4752528" cy="2554545"/>
          </a:xfrm>
          <a:prstGeom prst="rect">
            <a:avLst/>
          </a:prstGeom>
        </p:spPr>
        <p:txBody>
          <a:bodyPr wrap="square">
            <a:spAutoFit/>
          </a:bodyPr>
          <a:lstStyle/>
          <a:p>
            <a:r>
              <a:rPr lang="ru-RU" sz="3200" b="1" dirty="0" smtClean="0">
                <a:latin typeface="Times New Roman" pitchFamily="18" charset="0"/>
                <a:cs typeface="Times New Roman" pitchFamily="18" charset="0"/>
              </a:rPr>
              <a:t>Хоботок – приспособление некоторых насекомых для питания жидкой пищей.</a:t>
            </a:r>
            <a:endParaRPr lang="ru-RU" sz="3200"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16" r="23100"/>
          <a:stretch/>
        </p:blipFill>
        <p:spPr bwMode="auto">
          <a:xfrm>
            <a:off x="3995936" y="3435942"/>
            <a:ext cx="3182533" cy="34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25" y="3713370"/>
            <a:ext cx="3857503"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additive="base">
                                        <p:cTn id="15" dur="500" fill="hold"/>
                                        <p:tgtEl>
                                          <p:spTgt spid="2051"/>
                                        </p:tgtEl>
                                        <p:attrNameLst>
                                          <p:attrName>ppt_x</p:attrName>
                                        </p:attrNameLst>
                                      </p:cBhvr>
                                      <p:tavLst>
                                        <p:tav tm="0">
                                          <p:val>
                                            <p:strVal val="#ppt_x"/>
                                          </p:val>
                                        </p:tav>
                                        <p:tav tm="100000">
                                          <p:val>
                                            <p:strVal val="#ppt_x"/>
                                          </p:val>
                                        </p:tav>
                                      </p:tavLst>
                                    </p:anim>
                                    <p:anim calcmode="lin" valueType="num">
                                      <p:cBhvr additive="base">
                                        <p:cTn id="1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6628" name="Picture 4" descr="http://files.school-collection.edu.ru/dlrstore/6d6b4a0c-b4d5-4405-97dd-dbe55650e459/gastropoda.jpg"/>
          <p:cNvPicPr>
            <a:picLocks noChangeAspect="1" noChangeArrowheads="1"/>
          </p:cNvPicPr>
          <p:nvPr/>
        </p:nvPicPr>
        <p:blipFill>
          <a:blip r:embed="rId2" cstate="email"/>
          <a:srcRect/>
          <a:stretch>
            <a:fillRect/>
          </a:stretch>
        </p:blipFill>
        <p:spPr bwMode="auto">
          <a:xfrm>
            <a:off x="5715008" y="357166"/>
            <a:ext cx="3132697" cy="5572164"/>
          </a:xfrm>
          <a:prstGeom prst="rect">
            <a:avLst/>
          </a:prstGeom>
          <a:noFill/>
        </p:spPr>
      </p:pic>
      <p:pic>
        <p:nvPicPr>
          <p:cNvPr id="26630" name="Picture 6" descr="http://www.gazeta.lv/images/ulitka.jpg"/>
          <p:cNvPicPr>
            <a:picLocks noChangeAspect="1" noChangeArrowheads="1"/>
          </p:cNvPicPr>
          <p:nvPr/>
        </p:nvPicPr>
        <p:blipFill>
          <a:blip r:embed="rId3" cstate="email"/>
          <a:srcRect/>
          <a:stretch>
            <a:fillRect/>
          </a:stretch>
        </p:blipFill>
        <p:spPr bwMode="auto">
          <a:xfrm>
            <a:off x="214282" y="357166"/>
            <a:ext cx="5357818" cy="3563906"/>
          </a:xfrm>
          <a:prstGeom prst="rect">
            <a:avLst/>
          </a:prstGeom>
          <a:noFill/>
        </p:spPr>
      </p:pic>
      <p:pic>
        <p:nvPicPr>
          <p:cNvPr id="26626" name="Picture 2" descr="http://www.ucmp.berkeley.edu/images/taxa/inverts/snailrad600.jpg"/>
          <p:cNvPicPr>
            <a:picLocks noChangeAspect="1" noChangeArrowheads="1"/>
          </p:cNvPicPr>
          <p:nvPr/>
        </p:nvPicPr>
        <p:blipFill>
          <a:blip r:embed="rId4" cstate="email"/>
          <a:srcRect/>
          <a:stretch>
            <a:fillRect/>
          </a:stretch>
        </p:blipFill>
        <p:spPr bwMode="auto">
          <a:xfrm>
            <a:off x="214282" y="214289"/>
            <a:ext cx="8643998" cy="6482999"/>
          </a:xfrm>
          <a:prstGeom prst="rect">
            <a:avLst/>
          </a:prstGeom>
          <a:noFill/>
        </p:spPr>
      </p:pic>
      <p:sp>
        <p:nvSpPr>
          <p:cNvPr id="7" name="Прямоугольник 6"/>
          <p:cNvSpPr/>
          <p:nvPr/>
        </p:nvSpPr>
        <p:spPr>
          <a:xfrm>
            <a:off x="214282" y="5429263"/>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ru-RU" b="1" dirty="0" smtClean="0">
                <a:latin typeface="Times New Roman" pitchFamily="18" charset="0"/>
                <a:cs typeface="Times New Roman" pitchFamily="18" charset="0"/>
              </a:rPr>
              <a:t>У моллюсков также есть подобие языка, называется оно радула (терка). На языке у обыкновенной садовой улитки находится около 15 тысяч зубов. </a:t>
            </a:r>
            <a:endParaRPr lang="ru-RU" b="1" dirty="0">
              <a:latin typeface="Times New Roman" pitchFamily="18" charset="0"/>
              <a:cs typeface="Times New Roman" pitchFamily="18" charset="0"/>
            </a:endParaRPr>
          </a:p>
        </p:txBody>
      </p:sp>
      <p:pic>
        <p:nvPicPr>
          <p:cNvPr id="26632" name="Picture 8" descr="http://www.darwinsgalapagos.com/animals/Radula.jpg"/>
          <p:cNvPicPr>
            <a:picLocks noChangeAspect="1" noChangeArrowheads="1"/>
          </p:cNvPicPr>
          <p:nvPr/>
        </p:nvPicPr>
        <p:blipFill>
          <a:blip r:embed="rId5" cstate="email"/>
          <a:srcRect/>
          <a:stretch>
            <a:fillRect/>
          </a:stretch>
        </p:blipFill>
        <p:spPr bwMode="auto">
          <a:xfrm>
            <a:off x="4985177" y="214290"/>
            <a:ext cx="3862528" cy="52530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p:cTn id="7" dur="500" decel="50000" fill="hold">
                                          <p:stCondLst>
                                            <p:cond delay="0"/>
                                          </p:stCondLst>
                                        </p:cTn>
                                        <p:tgtEl>
                                          <p:spTgt spid="266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6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630"/>
                                        </p:tgtEl>
                                        <p:attrNameLst>
                                          <p:attrName>ppt_w</p:attrName>
                                        </p:attrNameLst>
                                      </p:cBhvr>
                                      <p:tavLst>
                                        <p:tav tm="0">
                                          <p:val>
                                            <p:strVal val="#ppt_w*.05"/>
                                          </p:val>
                                        </p:tav>
                                        <p:tav tm="100000">
                                          <p:val>
                                            <p:strVal val="#ppt_w"/>
                                          </p:val>
                                        </p:tav>
                                      </p:tavLst>
                                    </p:anim>
                                    <p:anim calcmode="lin" valueType="num">
                                      <p:cBhvr>
                                        <p:cTn id="10" dur="1000" fill="hold"/>
                                        <p:tgtEl>
                                          <p:spTgt spid="266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6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6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6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63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p:cTn id="19" dur="500" decel="50000" fill="hold">
                                          <p:stCondLst>
                                            <p:cond delay="0"/>
                                          </p:stCondLst>
                                        </p:cTn>
                                        <p:tgtEl>
                                          <p:spTgt spid="2662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662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6628"/>
                                        </p:tgtEl>
                                        <p:attrNameLst>
                                          <p:attrName>ppt_w</p:attrName>
                                        </p:attrNameLst>
                                      </p:cBhvr>
                                      <p:tavLst>
                                        <p:tav tm="0">
                                          <p:val>
                                            <p:strVal val="#ppt_w*.05"/>
                                          </p:val>
                                        </p:tav>
                                        <p:tav tm="100000">
                                          <p:val>
                                            <p:strVal val="#ppt_w"/>
                                          </p:val>
                                        </p:tav>
                                      </p:tavLst>
                                    </p:anim>
                                    <p:anim calcmode="lin" valueType="num">
                                      <p:cBhvr>
                                        <p:cTn id="22" dur="1000" fill="hold"/>
                                        <p:tgtEl>
                                          <p:spTgt spid="2662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662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662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662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662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6626"/>
                                        </p:tgtEl>
                                        <p:attrNameLst>
                                          <p:attrName>style.visibility</p:attrName>
                                        </p:attrNameLst>
                                      </p:cBhvr>
                                      <p:to>
                                        <p:strVal val="visible"/>
                                      </p:to>
                                    </p:set>
                                    <p:anim calcmode="lin" valueType="num">
                                      <p:cBhvr>
                                        <p:cTn id="31" dur="500" decel="50000" fill="hold">
                                          <p:stCondLst>
                                            <p:cond delay="0"/>
                                          </p:stCondLst>
                                        </p:cTn>
                                        <p:tgtEl>
                                          <p:spTgt spid="2662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662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6626"/>
                                        </p:tgtEl>
                                        <p:attrNameLst>
                                          <p:attrName>ppt_w</p:attrName>
                                        </p:attrNameLst>
                                      </p:cBhvr>
                                      <p:tavLst>
                                        <p:tav tm="0">
                                          <p:val>
                                            <p:strVal val="#ppt_w*.05"/>
                                          </p:val>
                                        </p:tav>
                                        <p:tav tm="100000">
                                          <p:val>
                                            <p:strVal val="#ppt_w"/>
                                          </p:val>
                                        </p:tav>
                                      </p:tavLst>
                                    </p:anim>
                                    <p:anim calcmode="lin" valueType="num">
                                      <p:cBhvr>
                                        <p:cTn id="34" dur="1000" fill="hold"/>
                                        <p:tgtEl>
                                          <p:spTgt spid="2662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662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662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662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662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6632"/>
                                        </p:tgtEl>
                                        <p:attrNameLst>
                                          <p:attrName>style.visibility</p:attrName>
                                        </p:attrNameLst>
                                      </p:cBhvr>
                                      <p:to>
                                        <p:strVal val="visible"/>
                                      </p:to>
                                    </p:set>
                                    <p:anim calcmode="lin" valueType="num">
                                      <p:cBhvr>
                                        <p:cTn id="55" dur="500" decel="50000" fill="hold">
                                          <p:stCondLst>
                                            <p:cond delay="0"/>
                                          </p:stCondLst>
                                        </p:cTn>
                                        <p:tgtEl>
                                          <p:spTgt spid="2663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663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6632"/>
                                        </p:tgtEl>
                                        <p:attrNameLst>
                                          <p:attrName>ppt_w</p:attrName>
                                        </p:attrNameLst>
                                      </p:cBhvr>
                                      <p:tavLst>
                                        <p:tav tm="0">
                                          <p:val>
                                            <p:strVal val="#ppt_w*.05"/>
                                          </p:val>
                                        </p:tav>
                                        <p:tav tm="100000">
                                          <p:val>
                                            <p:strVal val="#ppt_w"/>
                                          </p:val>
                                        </p:tav>
                                      </p:tavLst>
                                    </p:anim>
                                    <p:anim calcmode="lin" valueType="num">
                                      <p:cBhvr>
                                        <p:cTn id="58" dur="1000" fill="hold"/>
                                        <p:tgtEl>
                                          <p:spTgt spid="2663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663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663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663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Синий кит</a:t>
            </a:r>
            <a:endParaRPr lang="ru-RU" dirty="0"/>
          </a:p>
        </p:txBody>
      </p:sp>
      <p:sp>
        <p:nvSpPr>
          <p:cNvPr id="3" name="Содержимое 2"/>
          <p:cNvSpPr>
            <a:spLocks noGrp="1"/>
          </p:cNvSpPr>
          <p:nvPr>
            <p:ph idx="1"/>
          </p:nvPr>
        </p:nvSpPr>
        <p:spPr/>
        <p:txBody>
          <a:bodyPr/>
          <a:lstStyle/>
          <a:p>
            <a:endParaRPr lang="ru-RU"/>
          </a:p>
        </p:txBody>
      </p:sp>
      <p:pic>
        <p:nvPicPr>
          <p:cNvPr id="28674" name="Picture 2" descr="http://zoopage.ru/perev_fotos/razkit7.jpg"/>
          <p:cNvPicPr>
            <a:picLocks noChangeAspect="1" noChangeArrowheads="1"/>
          </p:cNvPicPr>
          <p:nvPr/>
        </p:nvPicPr>
        <p:blipFill>
          <a:blip r:embed="rId3" cstate="email"/>
          <a:srcRect/>
          <a:stretch>
            <a:fillRect/>
          </a:stretch>
        </p:blipFill>
        <p:spPr bwMode="auto">
          <a:xfrm>
            <a:off x="714316" y="1271462"/>
            <a:ext cx="8429684" cy="5586538"/>
          </a:xfrm>
          <a:prstGeom prst="rect">
            <a:avLst/>
          </a:prstGeom>
          <a:noFill/>
        </p:spPr>
      </p:pic>
      <p:pic>
        <p:nvPicPr>
          <p:cNvPr id="28676" name="Picture 4" descr="http://www.sakhalin.ru/boomerang/sea/Image/fakt/fakt-(43).jpg"/>
          <p:cNvPicPr>
            <a:picLocks noChangeAspect="1" noChangeArrowheads="1"/>
          </p:cNvPicPr>
          <p:nvPr/>
        </p:nvPicPr>
        <p:blipFill>
          <a:blip r:embed="rId4" cstate="email"/>
          <a:srcRect/>
          <a:stretch>
            <a:fillRect/>
          </a:stretch>
        </p:blipFill>
        <p:spPr bwMode="auto">
          <a:xfrm>
            <a:off x="0" y="1325105"/>
            <a:ext cx="3571868" cy="5532895"/>
          </a:xfrm>
          <a:prstGeom prst="rect">
            <a:avLst/>
          </a:prstGeom>
          <a:noFill/>
        </p:spPr>
      </p:pic>
      <p:pic>
        <p:nvPicPr>
          <p:cNvPr id="28678" name="Picture 6" descr="http://po4erk.ru/wp-content/uploads/2011/03/krill-endangered-lg.jpg"/>
          <p:cNvPicPr>
            <a:picLocks noChangeAspect="1" noChangeArrowheads="1"/>
          </p:cNvPicPr>
          <p:nvPr/>
        </p:nvPicPr>
        <p:blipFill>
          <a:blip r:embed="rId5" cstate="email"/>
          <a:srcRect/>
          <a:stretch>
            <a:fillRect/>
          </a:stretch>
        </p:blipFill>
        <p:spPr bwMode="auto">
          <a:xfrm>
            <a:off x="0" y="-298175"/>
            <a:ext cx="9144000" cy="7156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decel="50000" fill="hold">
                                          <p:stCondLst>
                                            <p:cond delay="0"/>
                                          </p:stCondLst>
                                        </p:cTn>
                                        <p:tgtEl>
                                          <p:spTgt spid="286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86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8674"/>
                                        </p:tgtEl>
                                        <p:attrNameLst>
                                          <p:attrName>ppt_w</p:attrName>
                                        </p:attrNameLst>
                                      </p:cBhvr>
                                      <p:tavLst>
                                        <p:tav tm="0">
                                          <p:val>
                                            <p:strVal val="#ppt_w*.05"/>
                                          </p:val>
                                        </p:tav>
                                        <p:tav tm="100000">
                                          <p:val>
                                            <p:strVal val="#ppt_w"/>
                                          </p:val>
                                        </p:tav>
                                      </p:tavLst>
                                    </p:anim>
                                    <p:anim calcmode="lin" valueType="num">
                                      <p:cBhvr>
                                        <p:cTn id="10" dur="1000" fill="hold"/>
                                        <p:tgtEl>
                                          <p:spTgt spid="286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86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86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86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867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p:cTn id="19" dur="500" decel="50000" fill="hold">
                                          <p:stCondLst>
                                            <p:cond delay="0"/>
                                          </p:stCondLst>
                                        </p:cTn>
                                        <p:tgtEl>
                                          <p:spTgt spid="2867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867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8676"/>
                                        </p:tgtEl>
                                        <p:attrNameLst>
                                          <p:attrName>ppt_w</p:attrName>
                                        </p:attrNameLst>
                                      </p:cBhvr>
                                      <p:tavLst>
                                        <p:tav tm="0">
                                          <p:val>
                                            <p:strVal val="#ppt_w*.05"/>
                                          </p:val>
                                        </p:tav>
                                        <p:tav tm="100000">
                                          <p:val>
                                            <p:strVal val="#ppt_w"/>
                                          </p:val>
                                        </p:tav>
                                      </p:tavLst>
                                    </p:anim>
                                    <p:anim calcmode="lin" valueType="num">
                                      <p:cBhvr>
                                        <p:cTn id="22" dur="1000" fill="hold"/>
                                        <p:tgtEl>
                                          <p:spTgt spid="2867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867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867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867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867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8678"/>
                                        </p:tgtEl>
                                        <p:attrNameLst>
                                          <p:attrName>style.visibility</p:attrName>
                                        </p:attrNameLst>
                                      </p:cBhvr>
                                      <p:to>
                                        <p:strVal val="visible"/>
                                      </p:to>
                                    </p:set>
                                    <p:animEffect transition="in" filter="diamond(in)">
                                      <p:cBhvr>
                                        <p:cTn id="31"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насекомые">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насекомые</Template>
  <TotalTime>207</TotalTime>
  <Words>345</Words>
  <Application>Microsoft Office PowerPoint</Application>
  <PresentationFormat>Экран (4:3)</PresentationFormat>
  <Paragraphs>47</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насекомые</vt:lpstr>
      <vt:lpstr>Как питаются  разные животные?</vt:lpstr>
      <vt:lpstr>Разные животные  питаются по-разному</vt:lpstr>
      <vt:lpstr>Схема пищеварения</vt:lpstr>
      <vt:lpstr>В зависимости от способа питания у животных могут быть разные приспособления: </vt:lpstr>
      <vt:lpstr>ЗУБЫ ПОМОГАЮТ ЖИВОТНЫМ УБИТЬ ЖЕРТВУ, УДЕРЖИВАТЬ ИЛИ ИЗМЕЛЬЧАТЬ ПИЩУ </vt:lpstr>
      <vt:lpstr>Ловчую сеть используют пауки</vt:lpstr>
      <vt:lpstr>Презентация PowerPoint</vt:lpstr>
      <vt:lpstr>Презентация PowerPoint</vt:lpstr>
      <vt:lpstr>Синий кит</vt:lpstr>
      <vt:lpstr>ПРОВЕРЬ СВОИ ЗНАНИЯ</vt:lpstr>
      <vt:lpstr>РЕШИ ПОИСКОВУЮ ЗАДАЧУ:</vt:lpstr>
      <vt:lpstr>ВЫВОДЫ: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питаются разные животные?</dc:title>
  <dc:creator>светлана</dc:creator>
  <cp:lastModifiedBy>xxxxxx</cp:lastModifiedBy>
  <cp:revision>35</cp:revision>
  <dcterms:created xsi:type="dcterms:W3CDTF">2011-12-24T11:52:41Z</dcterms:created>
  <dcterms:modified xsi:type="dcterms:W3CDTF">2014-01-27T17:43:18Z</dcterms:modified>
</cp:coreProperties>
</file>